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png" ContentType="image/png"/>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7" r:id="rId3"/>
  </p:sldMasterIdLst>
  <p:notesMasterIdLst>
    <p:notesMasterId r:id="rId13"/>
  </p:notesMasterIdLst>
  <p:sldIdLst>
    <p:sldId id="256" r:id="rId4"/>
    <p:sldId id="257" r:id="rId5"/>
    <p:sldId id="693" r:id="rId6"/>
    <p:sldId id="819" r:id="rId7"/>
    <p:sldId id="829" r:id="rId8"/>
    <p:sldId id="830" r:id="rId9"/>
    <p:sldId id="818" r:id="rId10"/>
    <p:sldId id="822" r:id="rId11"/>
    <p:sldId id="823" r:id="rId12"/>
    <p:sldId id="824" r:id="rId14"/>
    <p:sldId id="825" r:id="rId15"/>
    <p:sldId id="826" r:id="rId16"/>
    <p:sldId id="827" r:id="rId17"/>
    <p:sldId id="828" r:id="rId18"/>
    <p:sldId id="831" r:id="rId19"/>
    <p:sldId id="832" r:id="rId20"/>
    <p:sldId id="833" r:id="rId21"/>
    <p:sldId id="834" r:id="rId22"/>
    <p:sldId id="835" r:id="rId23"/>
    <p:sldId id="836" r:id="rId24"/>
    <p:sldId id="837" r:id="rId25"/>
    <p:sldId id="683" r:id="rId26"/>
    <p:sldId id="725" r:id="rId27"/>
    <p:sldId id="728" r:id="rId28"/>
    <p:sldId id="729" r:id="rId29"/>
    <p:sldId id="764" r:id="rId30"/>
    <p:sldId id="765" r:id="rId31"/>
    <p:sldId id="855" r:id="rId32"/>
    <p:sldId id="857" r:id="rId33"/>
  </p:sldIdLst>
  <p:sldSz cx="9144000" cy="5143500"/>
  <p:notesSz cx="6858000" cy="9144000"/>
  <p:embeddedFontLst>
    <p:embeddedFont>
      <p:font typeface="Calibri" panose="020F0502020204030204" pitchFamily="34" charset="0"/>
      <p:regular r:id="rId37"/>
      <p:bold r:id="rId38"/>
      <p:italic r:id="rId39"/>
      <p:boldItalic r:id="rId40"/>
    </p:embeddedFont>
    <p:embeddedFont>
      <p:font typeface="黑体" panose="02010609060101010101" pitchFamily="49" charset="-122"/>
      <p:regular r:id="rId41"/>
    </p:embeddedFont>
    <p:embeddedFont>
      <p:font typeface="华文行楷" panose="02010800040101010101" pitchFamily="2" charset="-122"/>
      <p:regular r:id="rId42"/>
    </p:embeddedFont>
    <p:embeddedFont>
      <p:font typeface="微软雅黑" panose="020B0503020204020204" pitchFamily="34" charset="-122"/>
      <p:regular r:id="rId43"/>
    </p:embeddedFont>
    <p:embeddedFont>
      <p:font typeface="Calibri" panose="020F0502020204030204"/>
      <p:regular r:id="rId44"/>
      <p:bold r:id="rId45"/>
      <p:italic r:id="rId46"/>
      <p:boldItalic r:id="rId47"/>
    </p:embeddedFont>
  </p:embeddedFont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C318"/>
    <a:srgbClr val="006D3C"/>
    <a:srgbClr val="177A4E"/>
    <a:srgbClr val="AFCE43"/>
    <a:srgbClr val="E53E3B"/>
    <a:srgbClr val="1C3180"/>
    <a:srgbClr val="C43395"/>
    <a:srgbClr val="FFF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3446"/>
  </p:normalViewPr>
  <p:slideViewPr>
    <p:cSldViewPr showGuides="1">
      <p:cViewPr varScale="1">
        <p:scale>
          <a:sx n="138" d="100"/>
          <a:sy n="138" d="100"/>
        </p:scale>
        <p:origin x="102" y="84"/>
      </p:cViewPr>
      <p:guideLst>
        <p:guide orient="horz" pos="1295"/>
        <p:guide/>
        <p:guide pos="5554"/>
      </p:guideLst>
    </p:cSldViewPr>
  </p:slideViewPr>
  <p:notesTextViewPr>
    <p:cViewPr>
      <p:scale>
        <a:sx n="66" d="100"/>
        <a:sy n="66" d="100"/>
      </p:scale>
      <p:origin x="0" y="0"/>
    </p:cViewPr>
  </p:notesTextViewPr>
  <p:sorterViewPr>
    <p:cViewPr>
      <p:scale>
        <a:sx n="50" d="100"/>
        <a:sy n="5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font" Target="fonts/font11.fntdata"/><Relationship Id="rId46" Type="http://schemas.openxmlformats.org/officeDocument/2006/relationships/font" Target="fonts/font10.fntdata"/><Relationship Id="rId45" Type="http://schemas.openxmlformats.org/officeDocument/2006/relationships/font" Target="fonts/font9.fntdata"/><Relationship Id="rId44" Type="http://schemas.openxmlformats.org/officeDocument/2006/relationships/font" Target="fonts/font8.fntdata"/><Relationship Id="rId43" Type="http://schemas.openxmlformats.org/officeDocument/2006/relationships/font" Target="fonts/font7.fntdata"/><Relationship Id="rId42" Type="http://schemas.openxmlformats.org/officeDocument/2006/relationships/font" Target="fonts/font6.fntdata"/><Relationship Id="rId41" Type="http://schemas.openxmlformats.org/officeDocument/2006/relationships/font" Target="fonts/font5.fntdata"/><Relationship Id="rId40" Type="http://schemas.openxmlformats.org/officeDocument/2006/relationships/font" Target="fonts/font4.fntdata"/><Relationship Id="rId4" Type="http://schemas.openxmlformats.org/officeDocument/2006/relationships/slide" Target="slides/slide1.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notesMaster" Target="notesMasters/notes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defRPr sz="1200"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defRPr sz="1200" noProof="1">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16FDFC08-AC71-4CCB-B903-E47A0F5B06DE}" type="datetimeFigureOut">
              <a:rPr kumimoji="0" lang="zh-CN" altLang="en-US" sz="1200" b="0" i="0" u="none" strike="noStrike" kern="1200" cap="none" spc="0" normalizeH="0" baseline="0" noProof="1">
                <a:ln>
                  <a:noFill/>
                </a:ln>
                <a:solidFill>
                  <a:schemeClr val="tx1"/>
                </a:solidFill>
                <a:effectLst/>
                <a:uLnTx/>
                <a:uFillTx/>
                <a:latin typeface="+mn-lt"/>
                <a:ea typeface="+mn-ea"/>
                <a:cs typeface="+mn-cs"/>
              </a:rPr>
            </a:fld>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12292"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12293" name="备注占位符 4"/>
          <p:cNvSpPr>
            <a:spLocks noGrp="1" noChangeArrowheads="1"/>
          </p:cNvSpPr>
          <p:nvPr>
            <p:ph type="body" sz="quarter" idx="4294967295"/>
          </p:nvPr>
        </p:nvSpPr>
        <p:spPr bwMode="auto">
          <a:xfrm>
            <a:off x="685800" y="4400550"/>
            <a:ext cx="5486400" cy="3600450"/>
          </a:xfrm>
          <a:prstGeom prst="rect">
            <a:avLst/>
          </a:prstGeom>
          <a:no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fontAlgn="auto" hangingPunct="1">
              <a:defRPr sz="1200"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fontAlgn="base" hangingPunct="1">
              <a:buNone/>
            </a:pPr>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幻灯片图像占位符 1"/>
          <p:cNvSpPr>
            <a:spLocks noGrp="1" noRot="1"/>
          </p:cNvSpPr>
          <p:nvPr>
            <p:ph type="sldImg"/>
          </p:nvPr>
        </p:nvSpPr>
        <p:spPr/>
      </p:sp>
      <p:sp>
        <p:nvSpPr>
          <p:cNvPr id="23554"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幻灯片图像占位符 1"/>
          <p:cNvSpPr>
            <a:spLocks noGrp="1" noRot="1"/>
          </p:cNvSpPr>
          <p:nvPr>
            <p:ph type="sldImg"/>
          </p:nvPr>
        </p:nvSpPr>
        <p:spPr/>
      </p:sp>
      <p:sp>
        <p:nvSpPr>
          <p:cNvPr id="25602"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a:spLocks noGrp="1" noRot="1" noChangeAspect="1" noTextEdit="1"/>
          </p:cNvSpPr>
          <p:nvPr>
            <p:ph type="sldImg"/>
          </p:nvPr>
        </p:nvSpPr>
        <p:spPr/>
      </p:sp>
      <p:sp>
        <p:nvSpPr>
          <p:cNvPr id="39938" name="备注占位符 2"/>
          <p:cNvSpPr>
            <a:spLocks noGrp="1"/>
          </p:cNvSpPr>
          <p:nvPr>
            <p:ph type="body"/>
          </p:nvPr>
        </p:nvSpPr>
        <p:spPr/>
        <p:txBody>
          <a:bodyPr wrap="square" lIns="91440" tIns="45720" rIns="91440" bIns="45720" anchor="t" anchorCtr="0"/>
          <a:p>
            <a:pPr lvl="0"/>
            <a:endParaRPr lang="zh-CN" altLang="en-US" dirty="0"/>
          </a:p>
        </p:txBody>
      </p:sp>
      <p:sp>
        <p:nvSpPr>
          <p:cNvPr id="39939" name="灯片编号占位符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2.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6227763" y="4837113"/>
            <a:ext cx="4208463" cy="306388"/>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a:ln>
                  <a:noFill/>
                </a:ln>
                <a:solidFill>
                  <a:srgbClr val="A6A6A6"/>
                </a:solidFill>
                <a:effectLst/>
                <a:uLnTx/>
                <a:uFillTx/>
                <a:latin typeface="Calibri" panose="020F0502020204030204" pitchFamily="34" charset="0"/>
                <a:ea typeface="宋体" panose="02010600030101010101" pitchFamily="2" charset="-122"/>
                <a:cs typeface="+mn-cs"/>
              </a:rPr>
              <a:t>广东建设职业技术学院保卫部出品</a:t>
            </a:r>
            <a:endParaRPr kumimoji="0" lang="zh-CN" altLang="en-US" sz="1400" b="1" i="0" u="none" strike="noStrike" kern="1200" cap="none" spc="0" normalizeH="0" baseline="0" noProof="0">
              <a:ln>
                <a:noFill/>
              </a:ln>
              <a:solidFill>
                <a:srgbClr val="A6A6A6"/>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1"/>
        </a:solidFill>
        <a:effectLst/>
      </p:bgPr>
    </p:bg>
    <p:spTree>
      <p:nvGrpSpPr>
        <p:cNvPr id="1" name=""/>
        <p:cNvGrpSpPr/>
        <p:nvPr/>
      </p:nvGrpSpPr>
      <p:grpSpPr>
        <a:xfrm>
          <a:off x="0" y="0"/>
          <a:ext cx="0" cy="0"/>
          <a:chOff x="0" y="0"/>
          <a:chExt cx="0" cy="0"/>
        </a:xfrm>
      </p:grpSpPr>
      <p:pic>
        <p:nvPicPr>
          <p:cNvPr id="9218" name="图片 1"/>
          <p:cNvPicPr>
            <a:picLocks noChangeAspect="1"/>
          </p:cNvPicPr>
          <p:nvPr userDrawn="1"/>
        </p:nvPicPr>
        <p:blipFill>
          <a:blip r:embed="rId2"/>
          <a:stretch>
            <a:fillRect/>
          </a:stretch>
        </p:blipFill>
        <p:spPr>
          <a:xfrm>
            <a:off x="0" y="4763"/>
            <a:ext cx="3395663" cy="708025"/>
          </a:xfrm>
          <a:prstGeom prst="rect">
            <a:avLst/>
          </a:prstGeom>
          <a:noFill/>
          <a:ln w="9525">
            <a:noFill/>
          </a:ln>
        </p:spPr>
      </p:pic>
      <p:grpSp>
        <p:nvGrpSpPr>
          <p:cNvPr id="7171" name="组合 2"/>
          <p:cNvGrpSpPr/>
          <p:nvPr/>
        </p:nvGrpSpPr>
        <p:grpSpPr>
          <a:xfrm>
            <a:off x="53975" y="711200"/>
            <a:ext cx="9266238" cy="1588"/>
            <a:chOff x="113030" y="666520"/>
            <a:chExt cx="9267349" cy="637"/>
          </a:xfrm>
        </p:grpSpPr>
        <p:sp>
          <p:nvSpPr>
            <p:cNvPr id="4" name="直接连接符 8"/>
            <p:cNvSpPr>
              <a:spLocks noChangeShapeType="1"/>
            </p:cNvSpPr>
            <p:nvPr/>
          </p:nvSpPr>
          <p:spPr bwMode="auto">
            <a:xfrm>
              <a:off x="5759440" y="666520"/>
              <a:ext cx="3620939" cy="1"/>
            </a:xfrm>
            <a:prstGeom prst="line">
              <a:avLst/>
            </a:prstGeom>
            <a:noFill/>
            <a:ln w="31750" cap="rnd">
              <a:gradFill>
                <a:gsLst>
                  <a:gs pos="91000">
                    <a:schemeClr val="accent1">
                      <a:lumMod val="5000"/>
                      <a:lumOff val="95000"/>
                    </a:schemeClr>
                  </a:gs>
                  <a:gs pos="71000">
                    <a:srgbClr val="9DC318"/>
                  </a:gs>
                </a:gsLst>
                <a:lin ang="0" scaled="1"/>
              </a:gradFill>
              <a:round/>
            </a:ln>
          </p:spPr>
          <p:txBody>
            <a:bodyPr lIns="68580" tIns="34290" rIns="68580" bIns="34290"/>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直接连接符 4"/>
            <p:cNvSpPr>
              <a:spLocks noChangeShapeType="1"/>
            </p:cNvSpPr>
            <p:nvPr/>
          </p:nvSpPr>
          <p:spPr bwMode="auto">
            <a:xfrm flipV="1">
              <a:off x="113030" y="667335"/>
              <a:ext cx="3509963" cy="0"/>
            </a:xfrm>
            <a:prstGeom prst="line">
              <a:avLst/>
            </a:prstGeom>
            <a:noFill/>
            <a:ln w="31750" cap="rnd">
              <a:gradFill>
                <a:gsLst>
                  <a:gs pos="17000">
                    <a:schemeClr val="accent1">
                      <a:lumMod val="5000"/>
                      <a:lumOff val="95000"/>
                    </a:schemeClr>
                  </a:gs>
                  <a:gs pos="63000">
                    <a:srgbClr val="006D3C"/>
                  </a:gs>
                </a:gsLst>
                <a:lin ang="0" scaled="1"/>
              </a:gradFill>
              <a:round/>
            </a:ln>
          </p:spPr>
          <p:txBody>
            <a:bodyPr lIns="68580" tIns="34290" rIns="68580" bIns="34290"/>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6" name="图片 3"/>
          <p:cNvPicPr>
            <a:picLocks noChangeAspect="1"/>
          </p:cNvPicPr>
          <p:nvPr>
            <p:custDataLst>
              <p:tags r:id="rId3"/>
            </p:custDataLst>
          </p:nvPr>
        </p:nvPicPr>
        <p:blipFill>
          <a:blip r:embed="rId4"/>
          <a:srcRect t="22896" b="9428"/>
          <a:stretch>
            <a:fillRect/>
          </a:stretch>
        </p:blipFill>
        <p:spPr>
          <a:xfrm>
            <a:off x="5628005" y="-22860"/>
            <a:ext cx="3515995" cy="704207"/>
          </a:xfrm>
          <a:prstGeom prst="rect">
            <a:avLst/>
          </a:prstGeom>
          <a:noFill/>
          <a:ln w="9525">
            <a:noFill/>
          </a:ln>
          <a:effectLst>
            <a:softEdge rad="31750"/>
          </a:effectLst>
        </p:spPr>
      </p:pic>
      <p:sp>
        <p:nvSpPr>
          <p:cNvPr id="7" name="文本框 7"/>
          <p:cNvSpPr txBox="1">
            <a:spLocks noChangeArrowheads="1"/>
          </p:cNvSpPr>
          <p:nvPr/>
        </p:nvSpPr>
        <p:spPr bwMode="auto">
          <a:xfrm>
            <a:off x="3763963" y="558800"/>
            <a:ext cx="1993900" cy="3079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胸怀匠心</a:t>
            </a:r>
            <a:r>
              <a:rPr kumimoji="0" lang="en-US" altLang="zh-CN" sz="1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1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筑梦天下</a:t>
            </a:r>
            <a:endParaRPr kumimoji="0" lang="zh-CN" altLang="en-US" sz="1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8" name="文本框 1"/>
          <p:cNvSpPr txBox="1">
            <a:spLocks noChangeArrowheads="1"/>
          </p:cNvSpPr>
          <p:nvPr/>
        </p:nvSpPr>
        <p:spPr bwMode="auto">
          <a:xfrm>
            <a:off x="6227763" y="4837113"/>
            <a:ext cx="4208463" cy="306388"/>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a:ln>
                  <a:noFill/>
                </a:ln>
                <a:solidFill>
                  <a:srgbClr val="A6A6A6"/>
                </a:solidFill>
                <a:effectLst/>
                <a:uLnTx/>
                <a:uFillTx/>
                <a:latin typeface="Calibri" panose="020F0502020204030204" pitchFamily="34" charset="0"/>
                <a:ea typeface="宋体" panose="02010600030101010101" pitchFamily="2" charset="-122"/>
                <a:cs typeface="+mn-cs"/>
              </a:rPr>
              <a:t>广东建设职业技术学院保卫部出品</a:t>
            </a:r>
            <a:endParaRPr kumimoji="0" lang="zh-CN" altLang="en-US" sz="1400" b="1" i="0" u="none" strike="noStrike" kern="1200" cap="none" spc="0" normalizeH="0" baseline="0" noProof="0">
              <a:ln>
                <a:noFill/>
              </a:ln>
              <a:solidFill>
                <a:srgbClr val="A6A6A6"/>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1"/>
        </a:solidFill>
        <a:effectLst/>
      </p:bgPr>
    </p:bg>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6227763" y="4837113"/>
            <a:ext cx="4208463" cy="306388"/>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a:ln>
                  <a:noFill/>
                </a:ln>
                <a:solidFill>
                  <a:srgbClr val="A6A6A6"/>
                </a:solidFill>
                <a:effectLst/>
                <a:uLnTx/>
                <a:uFillTx/>
                <a:latin typeface="Calibri" panose="020F0502020204030204" pitchFamily="34" charset="0"/>
                <a:ea typeface="宋体" panose="02010600030101010101" pitchFamily="2" charset="-122"/>
                <a:cs typeface="+mn-cs"/>
              </a:rPr>
              <a:t>广东建设职业技术学院保卫部出品</a:t>
            </a:r>
            <a:endParaRPr kumimoji="0" lang="zh-CN" altLang="en-US" sz="1400" b="1" i="0" u="none" strike="noStrike" kern="1200" cap="none" spc="0" normalizeH="0" baseline="0" noProof="0">
              <a:ln>
                <a:noFill/>
              </a:ln>
              <a:solidFill>
                <a:srgbClr val="A6A6A6"/>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2_Picture">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838200" y="6356350"/>
            <a:ext cx="2743200" cy="365125"/>
          </a:xfrm>
        </p:spPr>
        <p:txBody>
          <a:bodyPr/>
          <a:lstStyle>
            <a:lvl1pPr eaLnBrk="1" fontAlgn="auto" hangingPunct="1">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4D22BCA4-9C12-4808-8810-5070F4FDFEB0}" type="datetimeFigureOut">
              <a:rPr kumimoji="0" lang="zh-CN" altLang="en-US" sz="1800" b="0" i="0" u="none" strike="noStrike" kern="1200" cap="none" spc="0" normalizeH="0" baseline="0" noProof="1">
                <a:ln>
                  <a:noFill/>
                </a:ln>
                <a:solidFill>
                  <a:schemeClr val="tx1"/>
                </a:solidFill>
                <a:effectLst/>
                <a:uLnTx/>
                <a:uFillTx/>
                <a:latin typeface="+mn-lt"/>
                <a:ea typeface="+mn-ea"/>
                <a:cs typeface="+mn-cs"/>
              </a:rPr>
            </a:fld>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4038600" y="6356350"/>
            <a:ext cx="4114800" cy="365125"/>
          </a:xfrm>
        </p:spPr>
        <p:txBody>
          <a:bodyPr/>
          <a:lstStyle>
            <a:lvl1pPr eaLnBrk="1" fontAlgn="auto" hangingPunct="1">
              <a:defRPr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4"/>
          </p:nvPr>
        </p:nvSpPr>
        <p:spPr>
          <a:xfrm>
            <a:off x="8610600" y="6356350"/>
            <a:ext cx="2743200" cy="365125"/>
          </a:xfrm>
        </p:spPr>
        <p:txBody>
          <a:bodyPr vert="horz" wrap="square" lIns="91440" tIns="45720" rIns="91440" bIns="45720" numCol="1" anchor="t" anchorCtr="0" compatLnSpc="1"/>
          <a:p>
            <a:pPr lvl="0" eaLnBrk="1" fontAlgn="base" hangingPunct="1">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6227763" y="4837113"/>
            <a:ext cx="4208463" cy="306388"/>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a:ln>
                  <a:noFill/>
                </a:ln>
                <a:solidFill>
                  <a:srgbClr val="A6A6A6"/>
                </a:solidFill>
                <a:effectLst/>
                <a:uLnTx/>
                <a:uFillTx/>
                <a:latin typeface="Calibri" panose="020F0502020204030204" pitchFamily="34" charset="0"/>
                <a:ea typeface="宋体" panose="02010600030101010101" pitchFamily="2" charset="-122"/>
                <a:cs typeface="+mn-cs"/>
              </a:rPr>
              <a:t>广东建设职业技术学院保卫部出品</a:t>
            </a:r>
            <a:endParaRPr kumimoji="0" lang="zh-CN" altLang="en-US" sz="1400" b="1" i="0" u="none" strike="noStrike" kern="1200" cap="none" spc="0" normalizeH="0" baseline="0" noProof="0">
              <a:ln>
                <a:noFill/>
              </a:ln>
              <a:solidFill>
                <a:srgbClr val="A6A6A6"/>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6227763" y="4837113"/>
            <a:ext cx="4208463" cy="306388"/>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a:ln>
                  <a:noFill/>
                </a:ln>
                <a:solidFill>
                  <a:srgbClr val="A6A6A6"/>
                </a:solidFill>
                <a:effectLst/>
                <a:uLnTx/>
                <a:uFillTx/>
                <a:latin typeface="Calibri" panose="020F0502020204030204" pitchFamily="34" charset="0"/>
                <a:ea typeface="宋体" panose="02010600030101010101" pitchFamily="2" charset="-122"/>
                <a:cs typeface="+mn-cs"/>
              </a:rPr>
              <a:t>广东建设职业技术学院保卫部出品</a:t>
            </a:r>
            <a:endParaRPr kumimoji="0" lang="zh-CN" altLang="en-US" sz="1400" b="1" i="0" u="none" strike="noStrike" kern="1200" cap="none" spc="0" normalizeH="0" baseline="0" noProof="0">
              <a:ln>
                <a:noFill/>
              </a:ln>
              <a:solidFill>
                <a:srgbClr val="A6A6A6"/>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1"/>
        </a:solidFill>
        <a:effectLst/>
      </p:bgPr>
    </p:bg>
    <p:spTree>
      <p:nvGrpSpPr>
        <p:cNvPr id="1" name=""/>
        <p:cNvGrpSpPr/>
        <p:nvPr/>
      </p:nvGrpSpPr>
      <p:grpSpPr>
        <a:xfrm>
          <a:off x="0" y="0"/>
          <a:ext cx="0" cy="0"/>
          <a:chOff x="0" y="0"/>
          <a:chExt cx="0" cy="0"/>
        </a:xfrm>
      </p:grpSpPr>
      <p:pic>
        <p:nvPicPr>
          <p:cNvPr id="6146" name="图片 1"/>
          <p:cNvPicPr>
            <a:picLocks noChangeAspect="1"/>
          </p:cNvPicPr>
          <p:nvPr userDrawn="1"/>
        </p:nvPicPr>
        <p:blipFill>
          <a:blip r:embed="rId2"/>
          <a:stretch>
            <a:fillRect/>
          </a:stretch>
        </p:blipFill>
        <p:spPr>
          <a:xfrm>
            <a:off x="34925" y="-71437"/>
            <a:ext cx="3395663" cy="708025"/>
          </a:xfrm>
          <a:prstGeom prst="rect">
            <a:avLst/>
          </a:prstGeom>
          <a:noFill/>
          <a:ln w="9525">
            <a:noFill/>
          </a:ln>
        </p:spPr>
      </p:pic>
      <p:grpSp>
        <p:nvGrpSpPr>
          <p:cNvPr id="4099" name="组合 2"/>
          <p:cNvGrpSpPr/>
          <p:nvPr/>
        </p:nvGrpSpPr>
        <p:grpSpPr>
          <a:xfrm>
            <a:off x="36507" y="639763"/>
            <a:ext cx="9309100" cy="1587"/>
            <a:chOff x="71120" y="666520"/>
            <a:chExt cx="9309259" cy="637"/>
          </a:xfrm>
        </p:grpSpPr>
        <p:sp>
          <p:nvSpPr>
            <p:cNvPr id="4" name="直接连接符 8"/>
            <p:cNvSpPr>
              <a:spLocks noChangeShapeType="1"/>
            </p:cNvSpPr>
            <p:nvPr/>
          </p:nvSpPr>
          <p:spPr bwMode="auto">
            <a:xfrm>
              <a:off x="5759440" y="666520"/>
              <a:ext cx="3620939" cy="1"/>
            </a:xfrm>
            <a:prstGeom prst="line">
              <a:avLst/>
            </a:prstGeom>
            <a:noFill/>
            <a:ln w="31750" cap="rnd">
              <a:gradFill>
                <a:gsLst>
                  <a:gs pos="91000">
                    <a:schemeClr val="accent1">
                      <a:lumMod val="5000"/>
                      <a:lumOff val="95000"/>
                    </a:schemeClr>
                  </a:gs>
                  <a:gs pos="71000">
                    <a:srgbClr val="9DC318"/>
                  </a:gs>
                </a:gsLst>
                <a:lin ang="0" scaled="1"/>
              </a:gradFill>
              <a:round/>
            </a:ln>
          </p:spPr>
          <p:txBody>
            <a:bodyPr lIns="68580" tIns="34290" rIns="68580" bIns="34290"/>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直接连接符 4"/>
            <p:cNvSpPr>
              <a:spLocks noChangeShapeType="1"/>
            </p:cNvSpPr>
            <p:nvPr/>
          </p:nvSpPr>
          <p:spPr bwMode="auto">
            <a:xfrm flipV="1">
              <a:off x="71120" y="664200"/>
              <a:ext cx="3509963" cy="0"/>
            </a:xfrm>
            <a:prstGeom prst="line">
              <a:avLst/>
            </a:prstGeom>
            <a:noFill/>
            <a:ln w="31750" cap="rnd">
              <a:gradFill>
                <a:gsLst>
                  <a:gs pos="17000">
                    <a:schemeClr val="accent1">
                      <a:lumMod val="5000"/>
                      <a:lumOff val="95000"/>
                    </a:schemeClr>
                  </a:gs>
                  <a:gs pos="63000">
                    <a:srgbClr val="006D3C"/>
                  </a:gs>
                </a:gsLst>
                <a:lin ang="0" scaled="1"/>
              </a:gradFill>
              <a:round/>
            </a:ln>
          </p:spPr>
          <p:txBody>
            <a:bodyPr lIns="68580" tIns="34290" rIns="68580" bIns="34290"/>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6" name="图片 3"/>
          <p:cNvPicPr>
            <a:picLocks noChangeAspect="1"/>
          </p:cNvPicPr>
          <p:nvPr>
            <p:custDataLst>
              <p:tags r:id="rId3"/>
            </p:custDataLst>
          </p:nvPr>
        </p:nvPicPr>
        <p:blipFill>
          <a:blip r:embed="rId4"/>
          <a:srcRect t="22896" b="9428"/>
          <a:stretch>
            <a:fillRect/>
          </a:stretch>
        </p:blipFill>
        <p:spPr>
          <a:xfrm>
            <a:off x="5628005" y="-45721"/>
            <a:ext cx="3515995" cy="655321"/>
          </a:xfrm>
          <a:prstGeom prst="rect">
            <a:avLst/>
          </a:prstGeom>
          <a:noFill/>
          <a:ln w="9525">
            <a:noFill/>
          </a:ln>
          <a:effectLst>
            <a:softEdge rad="31750"/>
          </a:effectLst>
        </p:spPr>
      </p:pic>
      <p:sp>
        <p:nvSpPr>
          <p:cNvPr id="7" name="文本框 13"/>
          <p:cNvSpPr txBox="1">
            <a:spLocks noChangeArrowheads="1"/>
          </p:cNvSpPr>
          <p:nvPr/>
        </p:nvSpPr>
        <p:spPr bwMode="auto">
          <a:xfrm>
            <a:off x="3795713" y="487363"/>
            <a:ext cx="1995488" cy="306388"/>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胸怀匠心</a:t>
            </a:r>
            <a:r>
              <a:rPr kumimoji="0" lang="en-US" altLang="zh-CN" sz="1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1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筑梦天下</a:t>
            </a:r>
            <a:endParaRPr kumimoji="0" lang="zh-CN" altLang="en-US" sz="1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8" name="文本框 1"/>
          <p:cNvSpPr txBox="1">
            <a:spLocks noChangeArrowheads="1"/>
          </p:cNvSpPr>
          <p:nvPr/>
        </p:nvSpPr>
        <p:spPr bwMode="auto">
          <a:xfrm>
            <a:off x="6227763" y="4837113"/>
            <a:ext cx="4208463" cy="306388"/>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a:ln>
                  <a:noFill/>
                </a:ln>
                <a:solidFill>
                  <a:srgbClr val="A6A6A6"/>
                </a:solidFill>
                <a:effectLst/>
                <a:uLnTx/>
                <a:uFillTx/>
                <a:latin typeface="Calibri" panose="020F0502020204030204" pitchFamily="34" charset="0"/>
                <a:ea typeface="宋体" panose="02010600030101010101" pitchFamily="2" charset="-122"/>
                <a:cs typeface="+mn-cs"/>
              </a:rPr>
              <a:t>广东建设职业技术学院保卫部出品</a:t>
            </a:r>
            <a:endParaRPr kumimoji="0" lang="zh-CN" altLang="en-US" sz="1400" b="1" i="0" u="none" strike="noStrike" kern="1200" cap="none" spc="0" normalizeH="0" baseline="0" noProof="0">
              <a:ln>
                <a:noFill/>
              </a:ln>
              <a:solidFill>
                <a:srgbClr val="A6A6A6"/>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1"/>
        </a:solidFill>
        <a:effectLst/>
      </p:bgPr>
    </p:bg>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6227763" y="4837113"/>
            <a:ext cx="4208463" cy="306388"/>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a:ln>
                  <a:noFill/>
                </a:ln>
                <a:solidFill>
                  <a:srgbClr val="A6A6A6"/>
                </a:solidFill>
                <a:effectLst/>
                <a:uLnTx/>
                <a:uFillTx/>
                <a:latin typeface="Calibri" panose="020F0502020204030204" pitchFamily="34" charset="0"/>
                <a:ea typeface="宋体" panose="02010600030101010101" pitchFamily="2" charset="-122"/>
                <a:cs typeface="+mn-cs"/>
              </a:rPr>
              <a:t>广东建设职业技术学院保卫部出品</a:t>
            </a:r>
            <a:endParaRPr kumimoji="0" lang="zh-CN" altLang="en-US" sz="1400" b="1" i="0" u="none" strike="noStrike" kern="1200" cap="none" spc="0" normalizeH="0" baseline="0" noProof="0">
              <a:ln>
                <a:noFill/>
              </a:ln>
              <a:solidFill>
                <a:srgbClr val="A6A6A6"/>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2_Pictur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838200" y="6356350"/>
            <a:ext cx="2743200" cy="365125"/>
          </a:xfrm>
        </p:spPr>
        <p:txBody>
          <a:bodyPr/>
          <a:lstStyle>
            <a:lvl1pPr eaLnBrk="1" fontAlgn="auto" hangingPunct="1">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B90DE941-BBE1-49D1-9693-836C394BC891}" type="datetimeFigureOut">
              <a:rPr kumimoji="0" lang="zh-CN" altLang="en-US" sz="1800" b="0" i="0" u="none" strike="noStrike" kern="1200" cap="none" spc="0" normalizeH="0" baseline="0" noProof="1">
                <a:ln>
                  <a:noFill/>
                </a:ln>
                <a:solidFill>
                  <a:schemeClr val="tx1"/>
                </a:solidFill>
                <a:effectLst/>
                <a:uLnTx/>
                <a:uFillTx/>
                <a:latin typeface="+mn-lt"/>
                <a:ea typeface="+mn-ea"/>
                <a:cs typeface="+mn-cs"/>
              </a:rPr>
            </a:fld>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4038600" y="6356350"/>
            <a:ext cx="4114800" cy="365125"/>
          </a:xfrm>
        </p:spPr>
        <p:txBody>
          <a:bodyPr/>
          <a:lstStyle>
            <a:lvl1pPr eaLnBrk="1" fontAlgn="auto" hangingPunct="1">
              <a:defRPr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4"/>
          </p:nvPr>
        </p:nvSpPr>
        <p:spPr>
          <a:xfrm>
            <a:off x="8610600" y="6356350"/>
            <a:ext cx="2743200" cy="365125"/>
          </a:xfrm>
        </p:spPr>
        <p:txBody>
          <a:bodyPr vert="horz" wrap="square" lIns="91440" tIns="45720" rIns="91440" bIns="45720" numCol="1" anchor="t" anchorCtr="0" compatLnSpc="1"/>
          <a:p>
            <a:pPr lvl="0" eaLnBrk="1" fontAlgn="base" hangingPunct="1">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heme" Target="../theme/theme2.xml"/><Relationship Id="rId8" Type="http://schemas.openxmlformats.org/officeDocument/2006/relationships/slideLayout" Target="../slideLayouts/slideLayout16.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3.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4.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9.GIF"/><Relationship Id="rId1" Type="http://schemas.openxmlformats.org/officeDocument/2006/relationships/tags" Target="../tags/tag2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8.png"/><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image" Target="../media/image19.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25.png"/><Relationship Id="rId2" Type="http://schemas.openxmlformats.org/officeDocument/2006/relationships/image" Target="../media/image9.GIF"/><Relationship Id="rId1" Type="http://schemas.openxmlformats.org/officeDocument/2006/relationships/tags" Target="../tags/tag23.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25.png"/><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GIF"/><Relationship Id="rId1" Type="http://schemas.openxmlformats.org/officeDocument/2006/relationships/tags" Target="../tags/tag2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0.png"/><Relationship Id="rId1"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tags" Target="../tags/tag2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33.jpeg"/></Relationships>
</file>

<file path=ppt/slides/_rels/slide2.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6" Type="http://schemas.openxmlformats.org/officeDocument/2006/relationships/slideLayout" Target="../slideLayouts/slideLayout4.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34.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36.jpeg"/><Relationship Id="rId1" Type="http://schemas.openxmlformats.org/officeDocument/2006/relationships/image" Target="../media/image35.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27.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7.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8.jpeg"/><Relationship Id="rId1" Type="http://schemas.openxmlformats.org/officeDocument/2006/relationships/image" Target="../media/image1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9.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1.jpeg"/><Relationship Id="rId1" Type="http://schemas.openxmlformats.org/officeDocument/2006/relationships/image" Target="../media/image40.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hyperlink" Target="&#22823;&#23398;&#29983;&#38450;&#35784;&#39575;&#23459;&#20256;&#21160;&#30011;.mp4"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4.xml"/><Relationship Id="rId2" Type="http://schemas.openxmlformats.org/officeDocument/2006/relationships/image" Target="../media/image6.w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GIF"/><Relationship Id="rId1" Type="http://schemas.openxmlformats.org/officeDocument/2006/relationships/tags" Target="../tags/tag19.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9.GIF"/><Relationship Id="rId2" Type="http://schemas.openxmlformats.org/officeDocument/2006/relationships/tags" Target="../tags/tag20.xml"/><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4.xml"/><Relationship Id="rId3" Type="http://schemas.openxmlformats.org/officeDocument/2006/relationships/image" Target="../media/image14.png"/><Relationship Id="rId2" Type="http://schemas.openxmlformats.org/officeDocument/2006/relationships/image" Target="../media/image9.GIF"/><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文本框 11"/>
          <p:cNvSpPr txBox="1"/>
          <p:nvPr/>
        </p:nvSpPr>
        <p:spPr>
          <a:xfrm>
            <a:off x="3924300" y="555625"/>
            <a:ext cx="4176713" cy="584200"/>
          </a:xfrm>
          <a:prstGeom prst="rect">
            <a:avLst/>
          </a:prstGeom>
          <a:noFill/>
          <a:ln w="9525">
            <a:noFill/>
          </a:ln>
        </p:spPr>
        <p:txBody>
          <a:bodyPr anchor="t" anchorCtr="0">
            <a:spAutoFit/>
          </a:bodyPr>
          <a:p>
            <a:r>
              <a:rPr lang="zh-CN" altLang="en-US" b="1" dirty="0">
                <a:solidFill>
                  <a:schemeClr val="bg1"/>
                </a:solidFill>
                <a:latin typeface="华文行楷" panose="02010800040101010101" pitchFamily="2" charset="-122"/>
                <a:ea typeface="华文行楷" panose="02010800040101010101" pitchFamily="2" charset="-122"/>
              </a:rPr>
              <a:t> </a:t>
            </a:r>
            <a:r>
              <a:rPr lang="zh-CN" altLang="en-US" sz="3200" b="1" dirty="0">
                <a:solidFill>
                  <a:schemeClr val="bg1"/>
                </a:solidFill>
                <a:latin typeface="华文行楷" panose="02010800040101010101" pitchFamily="2" charset="-122"/>
                <a:ea typeface="华文行楷" panose="02010800040101010101" pitchFamily="2" charset="-122"/>
              </a:rPr>
              <a:t>安全</a:t>
            </a:r>
            <a:r>
              <a:rPr lang="en-US" altLang="zh-CN" sz="3200" b="1" dirty="0">
                <a:solidFill>
                  <a:schemeClr val="bg1"/>
                </a:solidFill>
                <a:latin typeface="华文行楷" panose="02010800040101010101" pitchFamily="2" charset="-122"/>
                <a:ea typeface="华文行楷" panose="02010800040101010101" pitchFamily="2" charset="-122"/>
              </a:rPr>
              <a:t>365</a:t>
            </a:r>
            <a:endParaRPr lang="en-US" altLang="zh-CN" sz="3200" b="1" dirty="0">
              <a:solidFill>
                <a:schemeClr val="bg1"/>
              </a:solidFill>
              <a:latin typeface="华文行楷" panose="02010800040101010101" pitchFamily="2" charset="-122"/>
              <a:ea typeface="华文行楷" panose="02010800040101010101" pitchFamily="2" charset="-122"/>
            </a:endParaRPr>
          </a:p>
        </p:txBody>
      </p:sp>
      <p:pic>
        <p:nvPicPr>
          <p:cNvPr id="8" name="图片 7" descr="C:/Users/Administrator/AppData/Local/Temp/picturecompress_20211215172424/output_1.pngoutput_1"/>
          <p:cNvPicPr>
            <a:picLocks noChangeAspect="1"/>
          </p:cNvPicPr>
          <p:nvPr/>
        </p:nvPicPr>
        <p:blipFill>
          <a:blip r:embed="rId1"/>
          <a:srcRect/>
          <a:stretch>
            <a:fillRect/>
          </a:stretch>
        </p:blipFill>
        <p:spPr>
          <a:xfrm>
            <a:off x="-42546" y="2193290"/>
            <a:ext cx="9203691" cy="3048635"/>
          </a:xfrm>
          <a:prstGeom prst="rect">
            <a:avLst/>
          </a:prstGeom>
          <a:effectLst>
            <a:outerShdw blurRad="50800" dist="38100" dir="2700000" algn="tl" rotWithShape="0">
              <a:prstClr val="black">
                <a:alpha val="40000"/>
              </a:prstClr>
            </a:outerShdw>
            <a:softEdge rad="12700"/>
          </a:effectLst>
        </p:spPr>
      </p:pic>
      <p:pic>
        <p:nvPicPr>
          <p:cNvPr id="13315" name="图片 1" descr="C:/Users/Administrator/AppData/Local/Temp/picturecompress_20211215172424/output_2.pngoutput_2"/>
          <p:cNvPicPr>
            <a:picLocks noChangeAspect="1"/>
          </p:cNvPicPr>
          <p:nvPr/>
        </p:nvPicPr>
        <p:blipFill>
          <a:blip r:embed="rId2"/>
          <a:stretch>
            <a:fillRect/>
          </a:stretch>
        </p:blipFill>
        <p:spPr>
          <a:xfrm>
            <a:off x="0" y="4763"/>
            <a:ext cx="3395663" cy="708025"/>
          </a:xfrm>
          <a:prstGeom prst="rect">
            <a:avLst/>
          </a:prstGeom>
          <a:noFill/>
          <a:ln w="9525">
            <a:noFill/>
          </a:ln>
        </p:spPr>
      </p:pic>
      <p:grpSp>
        <p:nvGrpSpPr>
          <p:cNvPr id="11270" name="组合 2"/>
          <p:cNvGrpSpPr/>
          <p:nvPr/>
        </p:nvGrpSpPr>
        <p:grpSpPr>
          <a:xfrm>
            <a:off x="53975" y="711200"/>
            <a:ext cx="9266238" cy="1588"/>
            <a:chOff x="113030" y="666520"/>
            <a:chExt cx="9267349" cy="637"/>
          </a:xfrm>
        </p:grpSpPr>
        <p:sp>
          <p:nvSpPr>
            <p:cNvPr id="10" name="直接连接符 8"/>
            <p:cNvSpPr>
              <a:spLocks noChangeShapeType="1"/>
            </p:cNvSpPr>
            <p:nvPr/>
          </p:nvSpPr>
          <p:spPr bwMode="auto">
            <a:xfrm>
              <a:off x="5759440" y="666520"/>
              <a:ext cx="3620939" cy="1"/>
            </a:xfrm>
            <a:prstGeom prst="line">
              <a:avLst/>
            </a:prstGeom>
            <a:noFill/>
            <a:ln w="31750" cap="rnd">
              <a:gradFill>
                <a:gsLst>
                  <a:gs pos="91000">
                    <a:schemeClr val="accent1">
                      <a:lumMod val="5000"/>
                      <a:lumOff val="95000"/>
                    </a:schemeClr>
                  </a:gs>
                  <a:gs pos="71000">
                    <a:srgbClr val="9DC318"/>
                  </a:gs>
                </a:gsLst>
                <a:lin ang="0" scaled="1"/>
              </a:gradFill>
              <a:round/>
            </a:ln>
          </p:spPr>
          <p:txBody>
            <a:bodyPr lIns="68580" tIns="34290" rIns="68580" bIns="34290"/>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 name="直接连接符 10"/>
            <p:cNvSpPr>
              <a:spLocks noChangeShapeType="1"/>
            </p:cNvSpPr>
            <p:nvPr/>
          </p:nvSpPr>
          <p:spPr bwMode="auto">
            <a:xfrm flipV="1">
              <a:off x="113030" y="667335"/>
              <a:ext cx="3509963" cy="0"/>
            </a:xfrm>
            <a:prstGeom prst="line">
              <a:avLst/>
            </a:prstGeom>
            <a:noFill/>
            <a:ln w="31750" cap="rnd">
              <a:gradFill>
                <a:gsLst>
                  <a:gs pos="17000">
                    <a:schemeClr val="accent1">
                      <a:lumMod val="5000"/>
                      <a:lumOff val="95000"/>
                    </a:schemeClr>
                  </a:gs>
                  <a:gs pos="63000">
                    <a:srgbClr val="006D3C"/>
                  </a:gs>
                </a:gsLst>
                <a:lin ang="0" scaled="1"/>
              </a:gradFill>
              <a:round/>
            </a:ln>
          </p:spPr>
          <p:txBody>
            <a:bodyPr lIns="68580" tIns="34290" rIns="68580" bIns="34290"/>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19457" name="图片 3" descr="C:/Users/Administrator/AppData/Local/Temp/picturecompress_20211215172424/output_3.pngoutput_3"/>
          <p:cNvPicPr>
            <a:picLocks noChangeAspect="1"/>
          </p:cNvPicPr>
          <p:nvPr>
            <p:custDataLst>
              <p:tags r:id="rId3"/>
            </p:custDataLst>
          </p:nvPr>
        </p:nvPicPr>
        <p:blipFill>
          <a:blip r:embed="rId4"/>
          <a:srcRect/>
          <a:stretch>
            <a:fillRect/>
          </a:stretch>
        </p:blipFill>
        <p:spPr>
          <a:xfrm>
            <a:off x="5628005" y="-22860"/>
            <a:ext cx="3515995" cy="704207"/>
          </a:xfrm>
          <a:prstGeom prst="rect">
            <a:avLst/>
          </a:prstGeom>
          <a:noFill/>
          <a:ln w="9525">
            <a:noFill/>
          </a:ln>
          <a:effectLst>
            <a:softEdge rad="31750"/>
          </a:effectLst>
        </p:spPr>
      </p:pic>
      <p:sp>
        <p:nvSpPr>
          <p:cNvPr id="13318" name="文本框 3"/>
          <p:cNvSpPr txBox="1"/>
          <p:nvPr/>
        </p:nvSpPr>
        <p:spPr>
          <a:xfrm>
            <a:off x="3763963" y="558800"/>
            <a:ext cx="1993900" cy="307975"/>
          </a:xfrm>
          <a:prstGeom prst="rect">
            <a:avLst/>
          </a:prstGeom>
          <a:noFill/>
          <a:ln w="9525">
            <a:noFill/>
          </a:ln>
        </p:spPr>
        <p:txBody>
          <a:bodyPr anchor="t" anchorCtr="0">
            <a:spAutoFit/>
          </a:bodyPr>
          <a:p>
            <a:r>
              <a:rPr lang="zh-CN" altLang="en-US" sz="1400" dirty="0">
                <a:latin typeface="黑体" panose="02010609060101010101" pitchFamily="49" charset="-122"/>
                <a:ea typeface="黑体" panose="02010609060101010101" pitchFamily="49" charset="-122"/>
              </a:rPr>
              <a:t>胸怀匠心</a:t>
            </a:r>
            <a:r>
              <a:rPr lang="en-US" altLang="zh-CN" sz="1400" dirty="0">
                <a:latin typeface="黑体" panose="02010609060101010101" pitchFamily="49" charset="-122"/>
                <a:ea typeface="黑体" panose="02010609060101010101" pitchFamily="49" charset="-122"/>
              </a:rPr>
              <a:t>  </a:t>
            </a:r>
            <a:r>
              <a:rPr lang="zh-CN" altLang="en-US" sz="1400" dirty="0">
                <a:latin typeface="黑体" panose="02010609060101010101" pitchFamily="49" charset="-122"/>
                <a:ea typeface="黑体" panose="02010609060101010101" pitchFamily="49" charset="-122"/>
              </a:rPr>
              <a:t>筑梦天下</a:t>
            </a:r>
            <a:endParaRPr lang="zh-CN" altLang="en-US" sz="1400" dirty="0">
              <a:latin typeface="黑体" panose="02010609060101010101" pitchFamily="49" charset="-122"/>
              <a:ea typeface="黑体" panose="02010609060101010101" pitchFamily="49" charset="-122"/>
            </a:endParaRPr>
          </a:p>
        </p:txBody>
      </p:sp>
      <p:sp>
        <p:nvSpPr>
          <p:cNvPr id="13319" name="文本框 1"/>
          <p:cNvSpPr txBox="1"/>
          <p:nvPr/>
        </p:nvSpPr>
        <p:spPr>
          <a:xfrm>
            <a:off x="4067175" y="4535488"/>
            <a:ext cx="1708150" cy="706437"/>
          </a:xfrm>
          <a:prstGeom prst="rect">
            <a:avLst/>
          </a:prstGeom>
          <a:noFill/>
          <a:ln w="9525">
            <a:noFill/>
          </a:ln>
        </p:spPr>
        <p:txBody>
          <a:bodyPr wrap="none" anchor="t" anchorCtr="0">
            <a:spAutoFit/>
          </a:bodyPr>
          <a:p>
            <a:r>
              <a:rPr lang="zh-CN" altLang="en-US" sz="4000">
                <a:latin typeface="黑体" panose="02010609060101010101" pitchFamily="49" charset="-122"/>
                <a:ea typeface="黑体" panose="02010609060101010101" pitchFamily="49" charset="-122"/>
              </a:rPr>
              <a:t>保卫部</a:t>
            </a:r>
            <a:endParaRPr lang="zh-CN" altLang="en-US" sz="4000">
              <a:latin typeface="黑体" panose="02010609060101010101" pitchFamily="49" charset="-122"/>
              <a:ea typeface="黑体" panose="02010609060101010101" pitchFamily="49" charset="-122"/>
            </a:endParaRPr>
          </a:p>
        </p:txBody>
      </p:sp>
      <p:sp>
        <p:nvSpPr>
          <p:cNvPr id="3" name="文本框 2"/>
          <p:cNvSpPr txBox="1"/>
          <p:nvPr/>
        </p:nvSpPr>
        <p:spPr>
          <a:xfrm>
            <a:off x="1188080" y="915670"/>
            <a:ext cx="6854190" cy="1322070"/>
          </a:xfrm>
          <a:prstGeom prst="rect">
            <a:avLst/>
          </a:prstGeom>
          <a:solidFill>
            <a:schemeClr val="bg1"/>
          </a:solidFill>
          <a:effectLst>
            <a:outerShdw blurRad="50800" dist="38100" dir="5400000" algn="t" rotWithShape="0">
              <a:prstClr val="black">
                <a:alpha val="40000"/>
              </a:prstClr>
            </a:outerShdw>
          </a:effectLst>
        </p:spPr>
        <p:txBody>
          <a:bodyPr>
            <a:spAutoFit/>
          </a:bodyPr>
          <a:p>
            <a:pPr marR="0" algn="ctr" defTabSz="914400" fontAlgn="auto">
              <a:buClrTx/>
              <a:buSzTx/>
              <a:buFontTx/>
              <a:buNone/>
              <a:defRPr/>
            </a:pPr>
            <a:r>
              <a:rPr kumimoji="0" lang="en-US" altLang="zh-CN" sz="3200" b="1" kern="1200" cap="none" spc="50" normalizeH="0" baseline="0" noProof="0" dirty="0">
                <a:gradFill>
                  <a:gsLst>
                    <a:gs pos="26000">
                      <a:srgbClr val="016E3B"/>
                    </a:gs>
                    <a:gs pos="97000">
                      <a:srgbClr val="9DC217"/>
                    </a:gs>
                  </a:gsLst>
                  <a:lin ang="5400000" scaled="0"/>
                </a:gradFill>
                <a:effectLst>
                  <a:outerShdw blurRad="76200" dist="50800" dir="5400000" algn="tl" rotWithShape="0">
                    <a:srgbClr val="000000">
                      <a:alpha val="65000"/>
                    </a:srgbClr>
                  </a:outerShdw>
                </a:effectLst>
                <a:latin typeface="Times New Roman" panose="02020603050405020304" pitchFamily="18" charset="0"/>
                <a:ea typeface="黑体" panose="02010609060101010101" pitchFamily="49" charset="-122"/>
                <a:cs typeface="+mn-cs"/>
                <a:sym typeface="+mn-ea"/>
              </a:rPr>
              <a:t>  </a:t>
            </a:r>
            <a:r>
              <a:rPr kumimoji="0" lang="en-US" altLang="zh-CN" sz="4000" b="1" kern="1200" cap="none" spc="50" normalizeH="0" baseline="0" noProof="0" dirty="0">
                <a:gradFill>
                  <a:gsLst>
                    <a:gs pos="26000">
                      <a:srgbClr val="016E3B"/>
                    </a:gs>
                    <a:gs pos="97000">
                      <a:srgbClr val="9DC217"/>
                    </a:gs>
                  </a:gsLst>
                  <a:lin ang="5400000" scaled="0"/>
                </a:gradFill>
                <a:effectLst>
                  <a:outerShdw blurRad="76200" dist="50800" dir="5400000" algn="tl" rotWithShape="0">
                    <a:srgbClr val="000000">
                      <a:alpha val="65000"/>
                    </a:srgbClr>
                  </a:outerShdw>
                </a:effectLst>
                <a:latin typeface="Times New Roman" panose="02020603050405020304" pitchFamily="18" charset="0"/>
                <a:ea typeface="黑体" panose="02010609060101010101" pitchFamily="49" charset="-122"/>
                <a:cs typeface="+mn-cs"/>
                <a:sym typeface="+mn-ea"/>
              </a:rPr>
              <a:t> </a:t>
            </a:r>
            <a:r>
              <a:rPr kumimoji="0" lang="zh-CN" altLang="en-US" sz="4000" b="1" kern="1200" cap="none" spc="50" normalizeH="0" baseline="0" noProof="0" dirty="0">
                <a:gradFill>
                  <a:gsLst>
                    <a:gs pos="26000">
                      <a:srgbClr val="016E3B"/>
                    </a:gs>
                    <a:gs pos="97000">
                      <a:srgbClr val="9DC217"/>
                    </a:gs>
                  </a:gsLst>
                  <a:lin ang="5400000" scaled="0"/>
                </a:gradFill>
                <a:effectLst>
                  <a:outerShdw blurRad="76200" dist="50800" dir="5400000" algn="tl" rotWithShape="0">
                    <a:srgbClr val="000000">
                      <a:alpha val="65000"/>
                    </a:srgbClr>
                  </a:outerShdw>
                </a:effectLst>
                <a:latin typeface="Times New Roman" panose="02020603050405020304" pitchFamily="18" charset="0"/>
                <a:ea typeface="黑体" panose="02010609060101010101" pitchFamily="49" charset="-122"/>
                <a:cs typeface="+mn-cs"/>
                <a:sym typeface="+mn-ea"/>
              </a:rPr>
              <a:t>广东建设职业技术学院</a:t>
            </a:r>
            <a:endParaRPr kumimoji="0" lang="zh-CN" altLang="en-US" sz="4000" b="1" kern="1200" cap="none" spc="50" normalizeH="0" baseline="0" noProof="0" dirty="0">
              <a:gradFill>
                <a:gsLst>
                  <a:gs pos="26000">
                    <a:srgbClr val="016E3B"/>
                  </a:gs>
                  <a:gs pos="97000">
                    <a:srgbClr val="9DC217"/>
                  </a:gs>
                </a:gsLst>
                <a:lin ang="5400000" scaled="0"/>
              </a:gradFill>
              <a:effectLst>
                <a:outerShdw blurRad="76200" dist="50800" dir="5400000" algn="tl" rotWithShape="0">
                  <a:srgbClr val="000000">
                    <a:alpha val="65000"/>
                  </a:srgbClr>
                </a:outerShdw>
              </a:effectLst>
              <a:latin typeface="Times New Roman" panose="02020603050405020304" pitchFamily="18" charset="0"/>
              <a:ea typeface="黑体" panose="02010609060101010101" pitchFamily="49" charset="-122"/>
              <a:cs typeface="+mn-cs"/>
              <a:sym typeface="+mn-ea"/>
            </a:endParaRPr>
          </a:p>
          <a:p>
            <a:pPr marR="0" algn="ctr" defTabSz="914400" fontAlgn="auto">
              <a:buClrTx/>
              <a:buSzTx/>
              <a:buFontTx/>
              <a:buNone/>
              <a:defRPr/>
            </a:pPr>
            <a:r>
              <a:rPr kumimoji="0" lang="en-US" altLang="zh-CN" sz="4000" b="1" kern="1200" cap="none" spc="50" normalizeH="0" baseline="0" noProof="0" dirty="0">
                <a:gradFill>
                  <a:gsLst>
                    <a:gs pos="26000">
                      <a:srgbClr val="016E3B"/>
                    </a:gs>
                    <a:gs pos="97000">
                      <a:srgbClr val="9DC217"/>
                    </a:gs>
                  </a:gsLst>
                  <a:lin ang="5400000" scaled="0"/>
                </a:gradFill>
                <a:effectLst>
                  <a:outerShdw blurRad="76200" dist="50800" dir="5400000" algn="tl" rotWithShape="0">
                    <a:srgbClr val="000000">
                      <a:alpha val="65000"/>
                    </a:srgbClr>
                  </a:outerShdw>
                </a:effectLst>
                <a:latin typeface="Times New Roman" panose="02020603050405020304" pitchFamily="18" charset="0"/>
                <a:ea typeface="黑体" panose="02010609060101010101" pitchFamily="49" charset="-122"/>
                <a:cs typeface="+mn-cs"/>
                <a:sym typeface="+mn-ea"/>
              </a:rPr>
              <a:t>  </a:t>
            </a:r>
            <a:r>
              <a:rPr kumimoji="0" lang="zh-CN" altLang="en-US" sz="4000" b="1" kern="1200" cap="none" spc="50" normalizeH="0" baseline="0" noProof="0" dirty="0">
                <a:gradFill>
                  <a:gsLst>
                    <a:gs pos="26000">
                      <a:srgbClr val="016E3B"/>
                    </a:gs>
                    <a:gs pos="97000">
                      <a:srgbClr val="9DC217"/>
                    </a:gs>
                  </a:gsLst>
                  <a:lin ang="5400000" scaled="0"/>
                </a:gradFill>
                <a:effectLst>
                  <a:outerShdw blurRad="76200" dist="50800" dir="5400000" algn="tl" rotWithShape="0">
                    <a:srgbClr val="000000">
                      <a:alpha val="65000"/>
                    </a:srgbClr>
                  </a:outerShdw>
                </a:effectLst>
                <a:latin typeface="Times New Roman" panose="02020603050405020304" pitchFamily="18" charset="0"/>
                <a:ea typeface="黑体" panose="02010609060101010101" pitchFamily="49" charset="-122"/>
                <a:cs typeface="+mn-cs"/>
                <a:sym typeface="+mn-ea"/>
              </a:rPr>
              <a:t>防范电信网络诈骗教育课程</a:t>
            </a:r>
            <a:endParaRPr kumimoji="0" lang="zh-CN" altLang="en-US" sz="4000" b="1" kern="1200" cap="none" spc="50" normalizeH="0" baseline="0" noProof="0" dirty="0">
              <a:gradFill>
                <a:gsLst>
                  <a:gs pos="26000">
                    <a:srgbClr val="016E3B"/>
                  </a:gs>
                  <a:gs pos="97000">
                    <a:srgbClr val="9DC217"/>
                  </a:gs>
                </a:gsLst>
                <a:lin ang="5400000" scaled="0"/>
              </a:gradFill>
              <a:effectLst>
                <a:outerShdw blurRad="76200" dist="50800" dir="5400000" algn="tl" rotWithShape="0">
                  <a:srgbClr val="000000">
                    <a:alpha val="65000"/>
                  </a:srgbClr>
                </a:outerShdw>
              </a:effectLst>
              <a:latin typeface="Times New Roman" panose="02020603050405020304" pitchFamily="18" charset="0"/>
              <a:ea typeface="黑体" panose="02010609060101010101" pitchFamily="49" charset="-122"/>
              <a:cs typeface="+mn-cs"/>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 name="矩形 50"/>
          <p:cNvSpPr/>
          <p:nvPr/>
        </p:nvSpPr>
        <p:spPr>
          <a:xfrm>
            <a:off x="223082" y="699913"/>
            <a:ext cx="2596515" cy="506735"/>
          </a:xfrm>
          <a:prstGeom prst="rect">
            <a:avLst/>
          </a:prstGeom>
        </p:spPr>
        <p:txBody>
          <a:bodyPr wrap="none">
            <a:spAutoFit/>
            <a:scene3d>
              <a:camera prst="orthographicFront"/>
              <a:lightRig rig="threePt" dir="t"/>
            </a:scene3d>
            <a:sp3d contourW="12700"/>
          </a:bodyPr>
          <a:lstStyle/>
          <a:p>
            <a:pPr algn="ctr" fontAlgn="base"/>
            <a:r>
              <a:rPr lang="zh-CN" altLang="en-US" sz="2700" b="1" strike="noStrike" noProof="1" dirty="0">
                <a:solidFill>
                  <a:schemeClr val="tx1"/>
                </a:solidFill>
                <a:latin typeface="Arial" panose="020B0604020202020204" pitchFamily="34" charset="0"/>
                <a:ea typeface="宋体" panose="02010600030101010101" pitchFamily="2" charset="-122"/>
                <a:cs typeface="+mn-cs"/>
              </a:rPr>
              <a:t>网络贷款类诈骗</a:t>
            </a:r>
            <a:endParaRPr lang="zh-CN" altLang="en-US" sz="2700" b="1" strike="noStrike" noProof="1" dirty="0">
              <a:solidFill>
                <a:schemeClr val="tx1"/>
              </a:solidFill>
            </a:endParaRPr>
          </a:p>
        </p:txBody>
      </p:sp>
      <p:pic>
        <p:nvPicPr>
          <p:cNvPr id="24578" name="图片 13" descr="2"/>
          <p:cNvPicPr>
            <a:picLocks noChangeAspect="1"/>
          </p:cNvPicPr>
          <p:nvPr>
            <p:custDataLst>
              <p:tags r:id="rId1"/>
            </p:custDataLst>
          </p:nvPr>
        </p:nvPicPr>
        <p:blipFill>
          <a:blip r:embed="rId2"/>
          <a:stretch>
            <a:fillRect/>
          </a:stretch>
        </p:blipFill>
        <p:spPr>
          <a:xfrm>
            <a:off x="7439025" y="2749550"/>
            <a:ext cx="1666875" cy="2130425"/>
          </a:xfrm>
          <a:prstGeom prst="rect">
            <a:avLst/>
          </a:prstGeom>
          <a:noFill/>
          <a:ln w="9525">
            <a:noFill/>
          </a:ln>
        </p:spPr>
      </p:pic>
      <p:sp>
        <p:nvSpPr>
          <p:cNvPr id="128" name="文本框 127"/>
          <p:cNvSpPr txBox="1"/>
          <p:nvPr/>
        </p:nvSpPr>
        <p:spPr>
          <a:xfrm>
            <a:off x="612775" y="1450975"/>
            <a:ext cx="8313738" cy="1298575"/>
          </a:xfrm>
          <a:prstGeom prst="rect">
            <a:avLst/>
          </a:prstGeom>
          <a:noFill/>
          <a:ln w="28575" cmpd="dbl">
            <a:solidFill>
              <a:srgbClr val="177A4E"/>
            </a:solidFill>
            <a:prstDash val="sysDot"/>
          </a:ln>
          <a:effectLst>
            <a:outerShdw blurRad="50800" dist="38100" dir="2700000" algn="tl" rotWithShape="0">
              <a:prstClr val="black">
                <a:alpha val="40000"/>
              </a:prstClr>
            </a:outerShdw>
          </a:effectLst>
        </p:spPr>
        <p:txBody>
          <a:bodyPr wrap="square">
            <a:spAutoFit/>
          </a:bodyPr>
          <a:p>
            <a:pPr marL="285750" indent="-285750" fontAlgn="auto">
              <a:lnSpc>
                <a:spcPct val="150000"/>
              </a:lnSpc>
              <a:buFont typeface="Wingdings" panose="05000000000000000000" charset="0"/>
              <a:buChar char="Ø"/>
            </a:pPr>
            <a:r>
              <a:rPr lang="zh-CN" sz="1600" b="1" noProof="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如何防范</a:t>
            </a:r>
            <a:endParaRPr lang="zh-CN" sz="1600" b="1" noProof="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sz="1600" b="1" noProof="1">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1600" b="1" noProof="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rPr>
              <a:t>树立合理消费观，不过度消费，超期消费，在无稳定收入来源时不提倡贷款消费</a:t>
            </a:r>
            <a:endPar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fontAlgn="auto">
              <a:lnSpc>
                <a:spcPct val="190000"/>
              </a:lnSpc>
            </a:pPr>
            <a:r>
              <a:rPr lang="en-US" altLang="zh-CN"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b="1" noProof="1">
                <a:latin typeface="微软雅黑" panose="020B0503020204020204" pitchFamily="34" charset="-122"/>
                <a:ea typeface="微软雅黑" panose="020B0503020204020204" pitchFamily="34" charset="-122"/>
                <a:cs typeface="+mn-cs"/>
                <a:sym typeface="+mn-ea"/>
              </a:rPr>
              <a:t>确需</a:t>
            </a:r>
            <a:r>
              <a:rPr lang="zh-CN" altLang="zh-CN" sz="1600" b="1" noProof="1">
                <a:latin typeface="微软雅黑" panose="020B0503020204020204" pitchFamily="34" charset="-122"/>
                <a:ea typeface="微软雅黑" panose="020B0503020204020204" pitchFamily="34" charset="-122"/>
                <a:cs typeface="+mn-cs"/>
                <a:sym typeface="+mn-ea"/>
              </a:rPr>
              <a:t>贷款请选择正规的贷款机构，</a:t>
            </a:r>
            <a:r>
              <a:rPr lang="zh-CN" altLang="zh-CN" sz="1600" b="1" noProof="1">
                <a:solidFill>
                  <a:srgbClr val="FF0000"/>
                </a:solidFill>
                <a:latin typeface="微软雅黑" panose="020B0503020204020204" pitchFamily="34" charset="-122"/>
                <a:ea typeface="微软雅黑" panose="020B0503020204020204" pitchFamily="34" charset="-122"/>
                <a:cs typeface="+mn-cs"/>
                <a:sym typeface="+mn-ea"/>
              </a:rPr>
              <a:t>正规的机构不会在发放贷款前收取任何费用</a:t>
            </a:r>
            <a:endPar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24580" name="图片 1" descr="C:/Users/Administrator/AppData/Local/Temp/picturecompress_20211215172424/output_24.pngoutput_24"/>
          <p:cNvPicPr>
            <a:picLocks noChangeAspect="1"/>
          </p:cNvPicPr>
          <p:nvPr/>
        </p:nvPicPr>
        <p:blipFill>
          <a:blip r:embed="rId3">
            <a:clrChange>
              <a:clrFrom>
                <a:srgbClr val="FFFFFF"/>
              </a:clrFrom>
              <a:clrTo>
                <a:srgbClr val="FFFFFF">
                  <a:alpha val="0"/>
                </a:srgbClr>
              </a:clrTo>
            </a:clrChange>
          </a:blip>
          <a:stretch>
            <a:fillRect/>
          </a:stretch>
        </p:blipFill>
        <p:spPr>
          <a:xfrm>
            <a:off x="107950" y="2855913"/>
            <a:ext cx="3030538" cy="2236787"/>
          </a:xfrm>
          <a:prstGeom prst="rect">
            <a:avLst/>
          </a:prstGeom>
          <a:noFill/>
          <a:ln w="9525">
            <a:noFill/>
          </a:ln>
        </p:spPr>
      </p:pic>
      <p:pic>
        <p:nvPicPr>
          <p:cNvPr id="24581" name="图片 5" descr="C:/Users/Administrator/AppData/Local/Temp/picturecompress_20211215172424/output_25.pngoutput_25"/>
          <p:cNvPicPr>
            <a:picLocks noChangeAspect="1"/>
          </p:cNvPicPr>
          <p:nvPr/>
        </p:nvPicPr>
        <p:blipFill>
          <a:blip r:embed="rId4">
            <a:clrChange>
              <a:clrFrom>
                <a:srgbClr val="FFFFFF"/>
              </a:clrFrom>
              <a:clrTo>
                <a:srgbClr val="FFFFFF">
                  <a:alpha val="0"/>
                </a:srgbClr>
              </a:clrTo>
            </a:clrChange>
          </a:blip>
          <a:stretch>
            <a:fillRect/>
          </a:stretch>
        </p:blipFill>
        <p:spPr>
          <a:xfrm>
            <a:off x="3327400" y="3579813"/>
            <a:ext cx="3079750" cy="1539875"/>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 name="矩形 50"/>
          <p:cNvSpPr/>
          <p:nvPr/>
        </p:nvSpPr>
        <p:spPr>
          <a:xfrm>
            <a:off x="227844" y="700551"/>
            <a:ext cx="2941320" cy="506733"/>
          </a:xfrm>
          <a:prstGeom prst="rect">
            <a:avLst/>
          </a:prstGeom>
        </p:spPr>
        <p:txBody>
          <a:bodyPr wrap="none">
            <a:spAutoFit/>
            <a:scene3d>
              <a:camera prst="orthographicFront"/>
              <a:lightRig rig="threePt" dir="t"/>
            </a:scene3d>
            <a:sp3d contourW="12700"/>
          </a:bodyPr>
          <a:lstStyle/>
          <a:p>
            <a:pPr algn="ctr" fontAlgn="base"/>
            <a:r>
              <a:rPr lang="zh-CN" altLang="en-US" sz="2700" b="1" strike="noStrike" noProof="1" dirty="0">
                <a:solidFill>
                  <a:schemeClr val="tx1"/>
                </a:solidFill>
                <a:latin typeface="Arial" panose="020B0604020202020204" pitchFamily="34" charset="0"/>
                <a:ea typeface="宋体" panose="02010600030101010101" pitchFamily="2" charset="-122"/>
                <a:cs typeface="+mn-cs"/>
              </a:rPr>
              <a:t>网上冒充熟人诈骗</a:t>
            </a:r>
            <a:endParaRPr lang="zh-CN" altLang="en-US" sz="2700" b="1" strike="noStrike" noProof="1" dirty="0">
              <a:solidFill>
                <a:schemeClr val="tx1"/>
              </a:solidFill>
            </a:endParaRPr>
          </a:p>
        </p:txBody>
      </p:sp>
      <p:sp>
        <p:nvSpPr>
          <p:cNvPr id="22545" name="矩形 92179"/>
          <p:cNvSpPr/>
          <p:nvPr/>
        </p:nvSpPr>
        <p:spPr>
          <a:xfrm>
            <a:off x="415925" y="1203325"/>
            <a:ext cx="7931150" cy="3540125"/>
          </a:xfrm>
          <a:prstGeom prst="rect">
            <a:avLst/>
          </a:prstGeom>
          <a:noFill/>
          <a:ln w="28575" cmpd="sng">
            <a:solidFill>
              <a:srgbClr val="AFCE43"/>
            </a:solidFill>
            <a:prstDash val="sysDot"/>
          </a:ln>
          <a:effectLst>
            <a:outerShdw blurRad="50800" dist="38100" dir="2700000" algn="tl" rotWithShape="0">
              <a:prstClr val="black">
                <a:alpha val="40000"/>
              </a:prstClr>
            </a:outerShdw>
          </a:effectLst>
        </p:spPr>
        <p:txBody>
          <a:bodyPr wrap="square" anchor="t">
            <a:spAutoFit/>
          </a:bodyPr>
          <a:p>
            <a:pPr marL="342900" indent="-342900" defTabSz="914400" fontAlgn="base">
              <a:buFont typeface="Wingdings" panose="05000000000000000000" charset="0"/>
              <a:buChar char="l"/>
            </a:pPr>
            <a:r>
              <a:rPr lang="zh-CN" altLang="en-US" sz="2400" b="1" strike="noStrike" noProof="1" dirty="0">
                <a:solidFill>
                  <a:srgbClr val="C00000"/>
                </a:solidFill>
                <a:latin typeface="Arial" panose="020B0604020202020204" pitchFamily="34" charset="0"/>
                <a:ea typeface="宋体" panose="02010600030101010101" pitchFamily="2" charset="-122"/>
                <a:cs typeface="+mn-cs"/>
              </a:rPr>
              <a:t>诈骗流程</a:t>
            </a:r>
            <a:endParaRPr lang="en-US" altLang="zh-CN" sz="2400" b="1" strike="noStrike" noProof="1" dirty="0">
              <a:solidFill>
                <a:srgbClr val="C00000"/>
              </a:solidFill>
              <a:latin typeface="Arial" panose="020B0604020202020204" pitchFamily="34" charset="0"/>
              <a:ea typeface="宋体" panose="02010600030101010101" pitchFamily="2" charset="-122"/>
              <a:cs typeface="+mn-cs"/>
            </a:endParaRPr>
          </a:p>
          <a:p>
            <a:pPr defTabSz="914400" fontAlgn="base"/>
            <a:r>
              <a:rPr lang="en-US" altLang="zh-CN" sz="2400" b="1" strike="noStrike" noProof="1" dirty="0">
                <a:latin typeface="Arial" panose="020B0604020202020204" pitchFamily="34" charset="0"/>
                <a:ea typeface="宋体" panose="02010600030101010101" pitchFamily="2" charset="-122"/>
                <a:cs typeface="+mn-cs"/>
              </a:rPr>
              <a:t>                     </a:t>
            </a:r>
            <a:r>
              <a:rPr lang="zh-CN" altLang="en-US" sz="2400" b="1" strike="noStrike" noProof="1" dirty="0">
                <a:latin typeface="微软雅黑" panose="020B0503020204020204" pitchFamily="34" charset="-122"/>
                <a:ea typeface="微软雅黑" panose="020B0503020204020204" pitchFamily="34" charset="-122"/>
                <a:cs typeface="+mn-cs"/>
              </a:rPr>
              <a:t>准 确 掌 握 受 害 人 社 会 关 系</a:t>
            </a:r>
            <a:endParaRPr lang="zh-CN" altLang="en-US" sz="2400" b="1" strike="noStrike" noProof="1" dirty="0">
              <a:latin typeface="微软雅黑" panose="020B0503020204020204" pitchFamily="34" charset="-122"/>
              <a:ea typeface="微软雅黑" panose="020B0503020204020204" pitchFamily="34" charset="-122"/>
            </a:endParaRPr>
          </a:p>
          <a:p>
            <a:pPr defTabSz="914400" fontAlgn="base"/>
            <a:r>
              <a:rPr lang="en-US" altLang="zh-CN" sz="2400"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rPr>
              <a:t>                                        ↓</a:t>
            </a:r>
            <a:endParaRPr lang="en-US" altLang="zh-CN" sz="2400" b="1" strike="noStrike" noProof="1" dirty="0">
              <a:latin typeface="微软雅黑" panose="020B0503020204020204" pitchFamily="34" charset="-122"/>
              <a:ea typeface="微软雅黑" panose="020B0503020204020204" pitchFamily="34" charset="-122"/>
            </a:endParaRPr>
          </a:p>
          <a:p>
            <a:pPr defTabSz="914400" fontAlgn="base"/>
            <a:r>
              <a:rPr lang="zh-CN" altLang="en-US" sz="2400" b="1" strike="noStrike" noProof="1" dirty="0">
                <a:latin typeface="微软雅黑" panose="020B0503020204020204" pitchFamily="34" charset="-122"/>
                <a:ea typeface="微软雅黑" panose="020B0503020204020204" pitchFamily="34" charset="-122"/>
                <a:cs typeface="+mn-cs"/>
              </a:rPr>
              <a:t>                           骗 取 受 害 人 信 任   </a:t>
            </a:r>
            <a:endParaRPr lang="zh-CN" altLang="en-US" sz="2400" b="1" strike="noStrike" noProof="1" dirty="0">
              <a:latin typeface="微软雅黑" panose="020B0503020204020204" pitchFamily="34" charset="-122"/>
              <a:ea typeface="微软雅黑" panose="020B0503020204020204" pitchFamily="34" charset="-122"/>
            </a:endParaRPr>
          </a:p>
          <a:p>
            <a:pPr defTabSz="914400" fontAlgn="base"/>
            <a:r>
              <a:rPr lang="zh-CN" altLang="en-US" sz="2400" b="1" strike="noStrike" noProof="1" dirty="0">
                <a:latin typeface="微软雅黑" panose="020B0503020204020204" pitchFamily="34" charset="-122"/>
                <a:ea typeface="微软雅黑" panose="020B0503020204020204" pitchFamily="34" charset="-122"/>
                <a:cs typeface="+mn-cs"/>
              </a:rPr>
              <a:t>   </a:t>
            </a:r>
            <a:r>
              <a:rPr lang="en-US" altLang="zh-CN" sz="2400" strike="noStrike" noProof="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                                     ↓               </a:t>
            </a:r>
            <a:r>
              <a:rPr lang="zh-CN" altLang="en-US" sz="2400" b="1" strike="noStrike" noProof="1" dirty="0">
                <a:latin typeface="微软雅黑" panose="020B0503020204020204" pitchFamily="34" charset="-122"/>
                <a:ea typeface="微软雅黑" panose="020B0503020204020204" pitchFamily="34" charset="-122"/>
                <a:cs typeface="+mn-cs"/>
              </a:rPr>
              <a:t>                 </a:t>
            </a:r>
            <a:endParaRPr lang="zh-CN" altLang="en-US" sz="2400" b="1" strike="noStrike" noProof="1" dirty="0">
              <a:latin typeface="微软雅黑" panose="020B0503020204020204" pitchFamily="34" charset="-122"/>
              <a:ea typeface="微软雅黑" panose="020B0503020204020204" pitchFamily="34" charset="-122"/>
            </a:endParaRPr>
          </a:p>
          <a:p>
            <a:pPr defTabSz="914400" fontAlgn="base"/>
            <a:r>
              <a:rPr lang="zh-CN" altLang="en-US" sz="2400" b="1" strike="noStrike" noProof="1" dirty="0">
                <a:latin typeface="微软雅黑" panose="020B0503020204020204" pitchFamily="34" charset="-122"/>
                <a:ea typeface="微软雅黑" panose="020B0503020204020204" pitchFamily="34" charset="-122"/>
                <a:cs typeface="+mn-cs"/>
              </a:rPr>
              <a:t> </a:t>
            </a:r>
            <a:r>
              <a:rPr lang="zh-CN" altLang="en-US" sz="2400" b="1" strike="noStrike" noProof="1" dirty="0">
                <a:solidFill>
                  <a:schemeClr val="tx1"/>
                </a:solidFill>
                <a:latin typeface="微软雅黑" panose="020B0503020204020204" pitchFamily="34" charset="-122"/>
                <a:ea typeface="微软雅黑" panose="020B0503020204020204" pitchFamily="34" charset="-122"/>
                <a:cs typeface="+mn-cs"/>
              </a:rPr>
              <a:t>编造</a:t>
            </a:r>
            <a:r>
              <a:rPr lang="en-US" altLang="zh-CN" sz="2400" b="1" strike="noStrike" noProof="1" dirty="0">
                <a:solidFill>
                  <a:srgbClr val="FF0000"/>
                </a:solidFill>
                <a:latin typeface="微软雅黑" panose="020B0503020204020204" pitchFamily="34" charset="-122"/>
                <a:ea typeface="微软雅黑" panose="020B0503020204020204" pitchFamily="34" charset="-122"/>
                <a:cs typeface="+mn-cs"/>
              </a:rPr>
              <a:t>“</a:t>
            </a:r>
            <a:r>
              <a:rPr lang="zh-CN" altLang="en-US" sz="2400" b="1" strike="noStrike" noProof="1" dirty="0">
                <a:solidFill>
                  <a:srgbClr val="FF0000"/>
                </a:solidFill>
                <a:latin typeface="微软雅黑" panose="020B0503020204020204" pitchFamily="34" charset="-122"/>
                <a:ea typeface="微软雅黑" panose="020B0503020204020204" pitchFamily="34" charset="-122"/>
                <a:cs typeface="+mn-cs"/>
              </a:rPr>
              <a:t>紧急事件</a:t>
            </a:r>
            <a:r>
              <a:rPr lang="en-US" altLang="zh-CN" sz="2400" b="1" strike="noStrike" noProof="1" dirty="0">
                <a:solidFill>
                  <a:srgbClr val="FF0000"/>
                </a:solidFill>
                <a:latin typeface="微软雅黑" panose="020B0503020204020204" pitchFamily="34" charset="-122"/>
                <a:ea typeface="微软雅黑" panose="020B0503020204020204" pitchFamily="34" charset="-122"/>
                <a:cs typeface="+mn-cs"/>
              </a:rPr>
              <a:t>”“</a:t>
            </a:r>
            <a:r>
              <a:rPr lang="zh-CN" altLang="en-US" sz="2400" b="1" strike="noStrike" noProof="1" dirty="0">
                <a:solidFill>
                  <a:srgbClr val="FF0000"/>
                </a:solidFill>
                <a:latin typeface="微软雅黑" panose="020B0503020204020204" pitchFamily="34" charset="-122"/>
                <a:ea typeface="微软雅黑" panose="020B0503020204020204" pitchFamily="34" charset="-122"/>
                <a:cs typeface="+mn-cs"/>
              </a:rPr>
              <a:t>学费、培训费</a:t>
            </a:r>
            <a:r>
              <a:rPr lang="en-US" altLang="zh-CN" sz="2400" b="1" strike="noStrike" noProof="1" dirty="0">
                <a:solidFill>
                  <a:srgbClr val="FF0000"/>
                </a:solidFill>
                <a:latin typeface="微软雅黑" panose="020B0503020204020204" pitchFamily="34" charset="-122"/>
                <a:ea typeface="微软雅黑" panose="020B0503020204020204" pitchFamily="34" charset="-122"/>
                <a:cs typeface="+mn-cs"/>
              </a:rPr>
              <a:t>”“</a:t>
            </a:r>
            <a:r>
              <a:rPr lang="zh-CN" altLang="en-US" sz="2400" b="1" strike="noStrike" noProof="1" dirty="0">
                <a:solidFill>
                  <a:srgbClr val="FF0000"/>
                </a:solidFill>
                <a:latin typeface="微软雅黑" panose="020B0503020204020204" pitchFamily="34" charset="-122"/>
                <a:ea typeface="微软雅黑" panose="020B0503020204020204" pitchFamily="34" charset="-122"/>
                <a:cs typeface="+mn-cs"/>
              </a:rPr>
              <a:t>资金周转</a:t>
            </a:r>
            <a:r>
              <a:rPr lang="en-US" altLang="zh-CN" sz="2400" b="1" strike="noStrike" noProof="1" dirty="0">
                <a:solidFill>
                  <a:srgbClr val="FF0000"/>
                </a:solidFill>
                <a:latin typeface="微软雅黑" panose="020B0503020204020204" pitchFamily="34" charset="-122"/>
                <a:ea typeface="微软雅黑" panose="020B0503020204020204" pitchFamily="34" charset="-122"/>
                <a:cs typeface="+mn-cs"/>
              </a:rPr>
              <a:t>”</a:t>
            </a:r>
            <a:r>
              <a:rPr lang="zh-CN" altLang="en-US" sz="2400" b="1" strike="noStrike" noProof="1" dirty="0">
                <a:solidFill>
                  <a:schemeClr val="tx1"/>
                </a:solidFill>
                <a:latin typeface="微软雅黑" panose="020B0503020204020204" pitchFamily="34" charset="-122"/>
                <a:ea typeface="微软雅黑" panose="020B0503020204020204" pitchFamily="34" charset="-122"/>
                <a:cs typeface="+mn-cs"/>
              </a:rPr>
              <a:t>等理由</a:t>
            </a:r>
            <a:endParaRPr lang="zh-CN" altLang="en-US" sz="2400" b="1" strike="noStrike" noProof="1" dirty="0">
              <a:solidFill>
                <a:schemeClr val="tx1"/>
              </a:solidFill>
              <a:latin typeface="微软雅黑" panose="020B0503020204020204" pitchFamily="34" charset="-122"/>
              <a:ea typeface="微软雅黑" panose="020B0503020204020204" pitchFamily="34" charset="-122"/>
            </a:endParaRPr>
          </a:p>
          <a:p>
            <a:pPr defTabSz="914400" fontAlgn="base"/>
            <a:r>
              <a:rPr lang="en-US" altLang="zh-CN" sz="2400" strike="noStrike" noProof="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                                        ↓              </a:t>
            </a:r>
            <a:endParaRPr lang="en-US" altLang="zh-CN" sz="2400" strike="noStrike" noProof="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a:p>
            <a:pPr defTabSz="914400" fontAlgn="base"/>
            <a:r>
              <a:rPr lang="zh-CN" altLang="en-US" sz="2400" b="1" strike="noStrike" noProof="1" dirty="0">
                <a:latin typeface="微软雅黑" panose="020B0503020204020204" pitchFamily="34" charset="-122"/>
                <a:ea typeface="微软雅黑" panose="020B0503020204020204" pitchFamily="34" charset="-122"/>
                <a:cs typeface="+mn-cs"/>
              </a:rPr>
              <a:t>                           诱 使 受 害 人 转 账</a:t>
            </a:r>
            <a:endParaRPr lang="zh-CN" altLang="en-US" sz="2400" b="1" strike="noStrike" noProof="1" dirty="0">
              <a:latin typeface="微软雅黑" panose="020B0503020204020204" pitchFamily="34" charset="-122"/>
              <a:ea typeface="微软雅黑" panose="020B0503020204020204" pitchFamily="34" charset="-122"/>
            </a:endParaRPr>
          </a:p>
          <a:p>
            <a:pPr defTabSz="914400" fontAlgn="base">
              <a:buFont typeface="Arial" panose="020B0604020202020204" pitchFamily="34" charset="0"/>
            </a:pPr>
            <a:endParaRPr lang="zh-CN" altLang="en-US" sz="1405" b="1" strike="noStrike" noProof="1" dirty="0">
              <a:latin typeface="Arial" panose="020B0604020202020204" pitchFamily="34" charset="0"/>
              <a:ea typeface="宋体" panose="02010600030101010101" pitchFamily="2" charset="-122"/>
            </a:endParaRPr>
          </a:p>
          <a:p>
            <a:pPr defTabSz="914400" fontAlgn="base">
              <a:buFont typeface="Arial" panose="020B0604020202020204" pitchFamily="34" charset="0"/>
            </a:pPr>
            <a:endParaRPr lang="zh-CN" altLang="en-US" sz="1800" b="1" strike="noStrike" noProof="1" dirty="0">
              <a:latin typeface="Arial" panose="020B0604020202020204" pitchFamily="34" charset="0"/>
              <a:ea typeface="宋体" panose="02010600030101010101" pitchFamily="2" charset="-122"/>
            </a:endParaRPr>
          </a:p>
        </p:txBody>
      </p:sp>
      <p:pic>
        <p:nvPicPr>
          <p:cNvPr id="4" name="图片 3" descr="C:/Users/Administrator/AppData/Local/Temp/picturecompress_20211215172424/output_27.pngoutput_27"/>
          <p:cNvPicPr>
            <a:picLocks noChangeAspect="1"/>
          </p:cNvPicPr>
          <p:nvPr/>
        </p:nvPicPr>
        <p:blipFill>
          <a:blip r:embed="rId1"/>
          <a:stretch>
            <a:fillRect/>
          </a:stretch>
        </p:blipFill>
        <p:spPr>
          <a:xfrm>
            <a:off x="7456805" y="3552825"/>
            <a:ext cx="1639570" cy="1290950"/>
          </a:xfrm>
          <a:prstGeom prst="rect">
            <a:avLst/>
          </a:prstGeom>
          <a:effectLst>
            <a:softEdge rad="31750"/>
          </a:effectLst>
        </p:spPr>
      </p:pic>
      <p:pic>
        <p:nvPicPr>
          <p:cNvPr id="26629" name="图片 4" descr="C:/Users/Administrator/AppData/Local/Temp/picturecompress_20211215172424/output_28.pngoutput_28"/>
          <p:cNvPicPr>
            <a:picLocks noChangeAspect="1"/>
          </p:cNvPicPr>
          <p:nvPr/>
        </p:nvPicPr>
        <p:blipFill>
          <a:blip r:embed="rId2">
            <a:clrChange>
              <a:clrFrom>
                <a:srgbClr val="FFFFFF"/>
              </a:clrFrom>
              <a:clrTo>
                <a:srgbClr val="FFFFFF">
                  <a:alpha val="0"/>
                </a:srgbClr>
              </a:clrTo>
            </a:clrChange>
          </a:blip>
          <a:stretch>
            <a:fillRect/>
          </a:stretch>
        </p:blipFill>
        <p:spPr>
          <a:xfrm>
            <a:off x="7235825" y="915988"/>
            <a:ext cx="1828800" cy="1519237"/>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 name="矩形 50"/>
          <p:cNvSpPr/>
          <p:nvPr/>
        </p:nvSpPr>
        <p:spPr>
          <a:xfrm>
            <a:off x="227844" y="700551"/>
            <a:ext cx="2941320" cy="506733"/>
          </a:xfrm>
          <a:prstGeom prst="rect">
            <a:avLst/>
          </a:prstGeom>
        </p:spPr>
        <p:txBody>
          <a:bodyPr wrap="none">
            <a:spAutoFit/>
            <a:scene3d>
              <a:camera prst="orthographicFront"/>
              <a:lightRig rig="threePt" dir="t"/>
            </a:scene3d>
            <a:sp3d contourW="12700"/>
          </a:bodyPr>
          <a:lstStyle/>
          <a:p>
            <a:pPr algn="ctr" fontAlgn="base"/>
            <a:r>
              <a:rPr lang="zh-CN" altLang="en-US" sz="2700" b="1" strike="noStrike" noProof="1" dirty="0">
                <a:solidFill>
                  <a:schemeClr val="tx1"/>
                </a:solidFill>
                <a:latin typeface="Arial" panose="020B0604020202020204" pitchFamily="34" charset="0"/>
                <a:ea typeface="宋体" panose="02010600030101010101" pitchFamily="2" charset="-122"/>
                <a:cs typeface="+mn-cs"/>
              </a:rPr>
              <a:t>网上冒充熟人诈骗</a:t>
            </a:r>
            <a:endParaRPr lang="zh-CN" altLang="en-US" sz="2700" b="1" strike="noStrike" noProof="1" dirty="0">
              <a:solidFill>
                <a:schemeClr val="tx1"/>
              </a:solidFill>
            </a:endParaRPr>
          </a:p>
        </p:txBody>
      </p:sp>
      <p:sp>
        <p:nvSpPr>
          <p:cNvPr id="128" name="文本框 127"/>
          <p:cNvSpPr txBox="1"/>
          <p:nvPr/>
        </p:nvSpPr>
        <p:spPr>
          <a:xfrm>
            <a:off x="539750" y="1206500"/>
            <a:ext cx="3335338" cy="2308225"/>
          </a:xfrm>
          <a:prstGeom prst="rect">
            <a:avLst/>
          </a:prstGeom>
          <a:noFill/>
          <a:ln w="28575" cmpd="dbl">
            <a:solidFill>
              <a:srgbClr val="177A4E"/>
            </a:solidFill>
            <a:prstDash val="sysDot"/>
          </a:ln>
          <a:effectLst>
            <a:outerShdw blurRad="50800" dist="38100" dir="2700000" algn="tl" rotWithShape="0">
              <a:prstClr val="black">
                <a:alpha val="40000"/>
              </a:prstClr>
            </a:outerShdw>
          </a:effectLst>
        </p:spPr>
        <p:txBody>
          <a:bodyPr wrap="square">
            <a:spAutoFit/>
          </a:bodyPr>
          <a:p>
            <a:pPr marL="285750" indent="-285750" fontAlgn="auto">
              <a:lnSpc>
                <a:spcPct val="150000"/>
              </a:lnSpc>
              <a:buFont typeface="Wingdings" panose="05000000000000000000" charset="0"/>
              <a:buChar char="Ø"/>
            </a:pPr>
            <a:r>
              <a:rPr lang="zh-CN" sz="1600" b="1" noProof="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如何防范</a:t>
            </a:r>
            <a:endParaRPr lang="zh-CN" sz="1600" b="1" noProof="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sz="1600" b="1" noProof="1">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1600" b="1" noProof="1">
                <a:latin typeface="微软雅黑" panose="020B0503020204020204" pitchFamily="34" charset="-122"/>
                <a:ea typeface="微软雅黑" panose="020B0503020204020204" pitchFamily="34" charset="-122"/>
                <a:cs typeface="微软雅黑" panose="020B0503020204020204" pitchFamily="34" charset="-122"/>
              </a:rPr>
              <a:t>.</a:t>
            </a:r>
            <a:r>
              <a:rPr lang="zh-CN" sz="1600" b="1" noProof="1">
                <a:latin typeface="微软雅黑" panose="020B0503020204020204" pitchFamily="34" charset="-122"/>
                <a:ea typeface="微软雅黑" panose="020B0503020204020204" pitchFamily="34" charset="-122"/>
                <a:cs typeface="微软雅黑" panose="020B0503020204020204" pitchFamily="34" charset="-122"/>
                <a:sym typeface="+mn-ea"/>
              </a:rPr>
              <a:t>亲朋好友网络借款的，一定要</a:t>
            </a:r>
            <a:r>
              <a:rPr lang="zh-CN" sz="1600" b="1" noProof="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谨慎再谨慎，需要通过拨打电话或者视频核实确认，最好当面确认</a:t>
            </a:r>
            <a:endParaRPr lang="zh-CN" sz="1600" b="1" noProof="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sz="1600" b="1" noProof="1">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sz="1600" b="1"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1600" b="1" noProof="1">
                <a:latin typeface="微软雅黑" panose="020B0503020204020204" pitchFamily="34" charset="-122"/>
                <a:ea typeface="微软雅黑" panose="020B0503020204020204" pitchFamily="34" charset="-122"/>
                <a:cs typeface="微软雅黑" panose="020B0503020204020204" pitchFamily="34" charset="-122"/>
                <a:sym typeface="+mn-ea"/>
              </a:rPr>
              <a:t>凡是网络上跟钱有关的，再三核实确认后再转账</a:t>
            </a:r>
            <a:endParaRPr lang="zh-CN" sz="1600" b="1" noProof="1">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nvGrpSpPr>
          <p:cNvPr id="27652" name="组合 3"/>
          <p:cNvGrpSpPr/>
          <p:nvPr/>
        </p:nvGrpSpPr>
        <p:grpSpPr>
          <a:xfrm>
            <a:off x="5795963" y="700088"/>
            <a:ext cx="1527175" cy="1447800"/>
            <a:chOff x="9355" y="1215"/>
            <a:chExt cx="2405" cy="2281"/>
          </a:xfrm>
        </p:grpSpPr>
        <p:pic>
          <p:nvPicPr>
            <p:cNvPr id="27653" name="图片 2"/>
            <p:cNvPicPr>
              <a:picLocks noChangeAspect="1"/>
            </p:cNvPicPr>
            <p:nvPr/>
          </p:nvPicPr>
          <p:blipFill>
            <a:blip r:embed="rId1">
              <a:clrChange>
                <a:clrFrom>
                  <a:srgbClr val="FFFFFF"/>
                </a:clrFrom>
                <a:clrTo>
                  <a:srgbClr val="FFFFFF">
                    <a:alpha val="0"/>
                  </a:srgbClr>
                </a:clrTo>
              </a:clrChange>
            </a:blip>
            <a:stretch>
              <a:fillRect/>
            </a:stretch>
          </p:blipFill>
          <p:spPr>
            <a:xfrm>
              <a:off x="9355" y="1215"/>
              <a:ext cx="2181" cy="2180"/>
            </a:xfrm>
            <a:prstGeom prst="rect">
              <a:avLst/>
            </a:prstGeom>
            <a:noFill/>
            <a:ln w="9525">
              <a:noFill/>
            </a:ln>
          </p:spPr>
        </p:pic>
        <p:sp>
          <p:nvSpPr>
            <p:cNvPr id="27654" name="文本框 2"/>
            <p:cNvSpPr txBox="1"/>
            <p:nvPr/>
          </p:nvSpPr>
          <p:spPr>
            <a:xfrm>
              <a:off x="10149" y="2916"/>
              <a:ext cx="1611" cy="580"/>
            </a:xfrm>
            <a:prstGeom prst="rect">
              <a:avLst/>
            </a:prstGeom>
            <a:noFill/>
            <a:ln w="9525">
              <a:noFill/>
            </a:ln>
          </p:spPr>
          <p:txBody>
            <a:bodyPr wrap="square" anchor="t" anchorCtr="0">
              <a:spAutoFit/>
            </a:bodyPr>
            <a:p>
              <a:r>
                <a:rPr lang="zh-CN" altLang="en-US" b="1">
                  <a:solidFill>
                    <a:schemeClr val="bg1"/>
                  </a:solidFill>
                  <a:latin typeface="Calibri" panose="020F0502020204030204" pitchFamily="34" charset="0"/>
                  <a:ea typeface="宋体" panose="02010600030101010101" pitchFamily="2" charset="-122"/>
                </a:rPr>
                <a:t>骗子</a:t>
              </a:r>
              <a:endParaRPr lang="zh-CN" altLang="en-US" b="1">
                <a:solidFill>
                  <a:schemeClr val="bg1"/>
                </a:solidFill>
                <a:latin typeface="Calibri" panose="020F0502020204030204" pitchFamily="34" charset="0"/>
                <a:ea typeface="宋体" panose="02010600030101010101" pitchFamily="2" charset="-122"/>
              </a:endParaRPr>
            </a:p>
          </p:txBody>
        </p:sp>
      </p:grpSp>
      <p:pic>
        <p:nvPicPr>
          <p:cNvPr id="27655" name="图片 6" descr="C:/Users/Administrator/AppData/Local/Temp/picturecompress_20211215172424/output_30.jpgoutput_30"/>
          <p:cNvPicPr>
            <a:picLocks noChangeAspect="1"/>
          </p:cNvPicPr>
          <p:nvPr/>
        </p:nvPicPr>
        <p:blipFill>
          <a:blip r:embed="rId2"/>
          <a:stretch>
            <a:fillRect/>
          </a:stretch>
        </p:blipFill>
        <p:spPr>
          <a:xfrm>
            <a:off x="4346575" y="3867150"/>
            <a:ext cx="1577975" cy="1243013"/>
          </a:xfrm>
          <a:prstGeom prst="rect">
            <a:avLst/>
          </a:prstGeom>
          <a:noFill/>
          <a:ln w="9525">
            <a:noFill/>
          </a:ln>
        </p:spPr>
      </p:pic>
      <p:pic>
        <p:nvPicPr>
          <p:cNvPr id="27656" name="图片 8" descr="C:/Users/Administrator/AppData/Local/Temp/picturecompress_20211215172424/output_31.pngoutput_31"/>
          <p:cNvPicPr>
            <a:picLocks noChangeAspect="1"/>
          </p:cNvPicPr>
          <p:nvPr/>
        </p:nvPicPr>
        <p:blipFill>
          <a:blip r:embed="rId3">
            <a:clrChange>
              <a:clrFrom>
                <a:srgbClr val="FDFDFD"/>
              </a:clrFrom>
              <a:clrTo>
                <a:srgbClr val="FDFDFD">
                  <a:alpha val="0"/>
                </a:srgbClr>
              </a:clrTo>
            </a:clrChange>
          </a:blip>
          <a:stretch>
            <a:fillRect/>
          </a:stretch>
        </p:blipFill>
        <p:spPr>
          <a:xfrm>
            <a:off x="3789363" y="2211388"/>
            <a:ext cx="1452562" cy="1139825"/>
          </a:xfrm>
          <a:prstGeom prst="rect">
            <a:avLst/>
          </a:prstGeom>
          <a:noFill/>
          <a:ln w="9525">
            <a:noFill/>
          </a:ln>
        </p:spPr>
      </p:pic>
      <p:pic>
        <p:nvPicPr>
          <p:cNvPr id="27657" name="图片 10" descr="C:/Users/Administrator/AppData/Local/Temp/picturecompress_20211215172424/output_32.pngoutput_32"/>
          <p:cNvPicPr>
            <a:picLocks noChangeAspect="1"/>
          </p:cNvPicPr>
          <p:nvPr/>
        </p:nvPicPr>
        <p:blipFill>
          <a:blip r:embed="rId4"/>
          <a:srcRect/>
          <a:stretch>
            <a:fillRect/>
          </a:stretch>
        </p:blipFill>
        <p:spPr>
          <a:xfrm>
            <a:off x="6480175" y="3773488"/>
            <a:ext cx="1644650" cy="1022350"/>
          </a:xfrm>
          <a:prstGeom prst="rect">
            <a:avLst/>
          </a:prstGeom>
          <a:noFill/>
          <a:ln w="9525">
            <a:noFill/>
          </a:ln>
        </p:spPr>
      </p:pic>
      <p:pic>
        <p:nvPicPr>
          <p:cNvPr id="27658" name="图片 12" descr="C:/Users/Administrator/AppData/Local/Temp/picturecompress_20211215172424/output_33.pngoutput_33"/>
          <p:cNvPicPr>
            <a:picLocks noChangeAspect="1"/>
          </p:cNvPicPr>
          <p:nvPr/>
        </p:nvPicPr>
        <p:blipFill>
          <a:blip r:embed="rId5">
            <a:clrChange>
              <a:clrFrom>
                <a:srgbClr val="FDFDFB"/>
              </a:clrFrom>
              <a:clrTo>
                <a:srgbClr val="FDFDFB">
                  <a:alpha val="0"/>
                </a:srgbClr>
              </a:clrTo>
            </a:clrChange>
          </a:blip>
          <a:srcRect/>
          <a:stretch>
            <a:fillRect/>
          </a:stretch>
        </p:blipFill>
        <p:spPr>
          <a:xfrm>
            <a:off x="7451725" y="2419350"/>
            <a:ext cx="1574800" cy="1146175"/>
          </a:xfrm>
          <a:prstGeom prst="rect">
            <a:avLst/>
          </a:prstGeom>
          <a:noFill/>
          <a:ln w="9525">
            <a:noFill/>
          </a:ln>
        </p:spPr>
      </p:pic>
      <p:cxnSp>
        <p:nvCxnSpPr>
          <p:cNvPr id="14" name="直接箭头连接符 13"/>
          <p:cNvCxnSpPr/>
          <p:nvPr/>
        </p:nvCxnSpPr>
        <p:spPr>
          <a:xfrm flipH="1">
            <a:off x="5003800" y="1924050"/>
            <a:ext cx="1033463" cy="280988"/>
          </a:xfrm>
          <a:prstGeom prst="straightConnector1">
            <a:avLst/>
          </a:prstGeom>
          <a:ln w="53975" cmpd="sng">
            <a:solidFill>
              <a:srgbClr val="E53E3B"/>
            </a:solidFill>
            <a:prstDash val="sysDot"/>
            <a:tailEnd type="triangle"/>
          </a:ln>
        </p:spPr>
        <p:style>
          <a:lnRef idx="3">
            <a:schemeClr val="accent2"/>
          </a:lnRef>
          <a:fillRef idx="0">
            <a:schemeClr val="accent2"/>
          </a:fillRef>
          <a:effectRef idx="2">
            <a:schemeClr val="accent2"/>
          </a:effectRef>
          <a:fontRef idx="minor">
            <a:schemeClr val="tx1"/>
          </a:fontRef>
        </p:style>
      </p:cxnSp>
      <p:cxnSp>
        <p:nvCxnSpPr>
          <p:cNvPr id="15" name="直接箭头连接符 14"/>
          <p:cNvCxnSpPr>
            <a:endCxn id="27655" idx="0"/>
          </p:cNvCxnSpPr>
          <p:nvPr/>
        </p:nvCxnSpPr>
        <p:spPr>
          <a:xfrm flipH="1">
            <a:off x="5135563" y="2211388"/>
            <a:ext cx="1160463" cy="1655763"/>
          </a:xfrm>
          <a:prstGeom prst="straightConnector1">
            <a:avLst/>
          </a:prstGeom>
          <a:ln w="53975" cmpd="sng">
            <a:solidFill>
              <a:srgbClr val="E53E3B"/>
            </a:solidFill>
            <a:prstDash val="sysDot"/>
            <a:tailEnd type="triangle"/>
          </a:ln>
        </p:spPr>
        <p:style>
          <a:lnRef idx="3">
            <a:schemeClr val="accent2"/>
          </a:lnRef>
          <a:fillRef idx="0">
            <a:schemeClr val="accent2"/>
          </a:fillRef>
          <a:effectRef idx="2">
            <a:schemeClr val="accent2"/>
          </a:effectRef>
          <a:fontRef idx="minor">
            <a:schemeClr val="tx1"/>
          </a:fontRef>
        </p:style>
      </p:cxnSp>
      <p:cxnSp>
        <p:nvCxnSpPr>
          <p:cNvPr id="17" name="直接箭头连接符 16"/>
          <p:cNvCxnSpPr>
            <a:stCxn id="27654" idx="2"/>
            <a:endCxn id="27655" idx="0"/>
          </p:cNvCxnSpPr>
          <p:nvPr/>
        </p:nvCxnSpPr>
        <p:spPr>
          <a:xfrm flipH="1">
            <a:off x="5135563" y="2147888"/>
            <a:ext cx="1676400" cy="1718945"/>
          </a:xfrm>
          <a:prstGeom prst="straightConnector1">
            <a:avLst/>
          </a:prstGeom>
          <a:ln w="53975" cmpd="sng">
            <a:solidFill>
              <a:srgbClr val="E53E3B"/>
            </a:solidFill>
            <a:prstDash val="sysDot"/>
            <a:tailEnd type="triangle"/>
          </a:ln>
        </p:spPr>
        <p:style>
          <a:lnRef idx="3">
            <a:schemeClr val="accent2"/>
          </a:lnRef>
          <a:fillRef idx="0">
            <a:schemeClr val="accent2"/>
          </a:fillRef>
          <a:effectRef idx="2">
            <a:schemeClr val="accent2"/>
          </a:effectRef>
          <a:fontRef idx="minor">
            <a:schemeClr val="tx1"/>
          </a:fontRef>
        </p:style>
      </p:cxnSp>
      <p:cxnSp>
        <p:nvCxnSpPr>
          <p:cNvPr id="18" name="直接箭头连接符 17"/>
          <p:cNvCxnSpPr>
            <a:stCxn id="27654" idx="0"/>
            <a:endCxn id="27655" idx="0"/>
          </p:cNvCxnSpPr>
          <p:nvPr/>
        </p:nvCxnSpPr>
        <p:spPr>
          <a:xfrm flipH="1">
            <a:off x="5135563" y="1779588"/>
            <a:ext cx="1676400" cy="2087245"/>
          </a:xfrm>
          <a:prstGeom prst="straightConnector1">
            <a:avLst/>
          </a:prstGeom>
          <a:ln w="53975" cmpd="sng">
            <a:solidFill>
              <a:srgbClr val="E53E3B"/>
            </a:solidFill>
            <a:prstDash val="sysDot"/>
            <a:tailEnd type="triangle"/>
          </a:ln>
        </p:spPr>
        <p:style>
          <a:lnRef idx="3">
            <a:schemeClr val="accent2"/>
          </a:lnRef>
          <a:fillRef idx="0">
            <a:schemeClr val="accent2"/>
          </a:fillRef>
          <a:effectRef idx="2">
            <a:schemeClr val="accent2"/>
          </a:effectRef>
          <a:fontRef idx="minor">
            <a:schemeClr val="tx1"/>
          </a:fontRef>
        </p:style>
      </p:cxnSp>
      <p:pic>
        <p:nvPicPr>
          <p:cNvPr id="27663" name="图片 1" descr="C:/Users/Administrator/AppData/Local/Temp/picturecompress_20211215172424/output_34.pngoutput_34"/>
          <p:cNvPicPr>
            <a:picLocks noChangeAspect="1"/>
          </p:cNvPicPr>
          <p:nvPr/>
        </p:nvPicPr>
        <p:blipFill>
          <a:blip r:embed="rId6">
            <a:clrChange>
              <a:clrFrom>
                <a:srgbClr val="FFFFFF"/>
              </a:clrFrom>
              <a:clrTo>
                <a:srgbClr val="FFFFFF">
                  <a:alpha val="0"/>
                </a:srgbClr>
              </a:clrTo>
            </a:clrChange>
          </a:blip>
          <a:stretch>
            <a:fillRect/>
          </a:stretch>
        </p:blipFill>
        <p:spPr>
          <a:xfrm>
            <a:off x="1979613" y="3565525"/>
            <a:ext cx="1395412" cy="1577975"/>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45" name="矩形 92179"/>
          <p:cNvSpPr/>
          <p:nvPr/>
        </p:nvSpPr>
        <p:spPr>
          <a:xfrm>
            <a:off x="612775" y="987425"/>
            <a:ext cx="8448675" cy="3524250"/>
          </a:xfrm>
          <a:prstGeom prst="rect">
            <a:avLst/>
          </a:prstGeom>
          <a:noFill/>
          <a:ln w="28575" cmpd="sng">
            <a:solidFill>
              <a:srgbClr val="AFCE43"/>
            </a:solidFill>
            <a:prstDash val="sysDot"/>
          </a:ln>
          <a:effectLst>
            <a:outerShdw blurRad="50800" dist="38100" dir="2700000" algn="tl" rotWithShape="0">
              <a:prstClr val="black">
                <a:alpha val="40000"/>
              </a:prstClr>
            </a:outerShdw>
          </a:effectLst>
        </p:spPr>
        <p:txBody>
          <a:bodyPr wrap="square" anchor="t">
            <a:spAutoFit/>
          </a:bodyPr>
          <a:p>
            <a:pPr marL="342900" indent="-342900" defTabSz="914400" fontAlgn="base">
              <a:buFont typeface="Wingdings" panose="05000000000000000000" charset="0"/>
              <a:buChar char="l"/>
            </a:pPr>
            <a:r>
              <a:rPr lang="zh-CN" altLang="en-US" sz="2400" b="1" strike="noStrike" noProof="1" dirty="0">
                <a:solidFill>
                  <a:srgbClr val="C00000"/>
                </a:solidFill>
                <a:latin typeface="Arial" panose="020B0604020202020204" pitchFamily="34" charset="0"/>
                <a:ea typeface="宋体" panose="02010600030101010101" pitchFamily="2" charset="-122"/>
                <a:cs typeface="+mn-cs"/>
              </a:rPr>
              <a:t>诈骗流程</a:t>
            </a:r>
            <a:endParaRPr lang="en-US" altLang="zh-CN" sz="2400" b="1" strike="noStrike" noProof="1" dirty="0">
              <a:solidFill>
                <a:srgbClr val="C00000"/>
              </a:solidFill>
              <a:latin typeface="Arial" panose="020B0604020202020204" pitchFamily="34" charset="0"/>
              <a:ea typeface="宋体" panose="02010600030101010101" pitchFamily="2" charset="-122"/>
              <a:cs typeface="+mn-cs"/>
            </a:endParaRPr>
          </a:p>
          <a:p>
            <a:pPr algn="l" defTabSz="914400" fontAlgn="base">
              <a:lnSpc>
                <a:spcPct val="120000"/>
              </a:lnSpc>
            </a:pPr>
            <a:r>
              <a:rPr lang="en-US" altLang="zh-CN" sz="2400" b="1" strike="noStrike" noProof="1" dirty="0">
                <a:latin typeface="Arial" panose="020B0604020202020204" pitchFamily="34" charset="0"/>
                <a:ea typeface="宋体" panose="02010600030101010101" pitchFamily="2" charset="-122"/>
                <a:cs typeface="+mn-cs"/>
              </a:rPr>
              <a:t>     </a:t>
            </a:r>
            <a:r>
              <a:rPr lang="en-US" altLang="zh-CN" sz="2000" b="1" strike="noStrike" noProof="1" dirty="0">
                <a:latin typeface="Arial" panose="020B0604020202020204" pitchFamily="34" charset="0"/>
                <a:ea typeface="宋体" panose="02010600030101010101" pitchFamily="2" charset="-122"/>
                <a:cs typeface="+mn-cs"/>
              </a:rPr>
              <a:t>                                </a:t>
            </a:r>
            <a:r>
              <a:rPr lang="zh-CN" altLang="en-US" sz="1800" b="1" strike="noStrike" noProof="1" dirty="0">
                <a:latin typeface="微软雅黑" panose="020B0503020204020204" pitchFamily="34" charset="-122"/>
                <a:ea typeface="微软雅黑" panose="020B0503020204020204" pitchFamily="34" charset="-122"/>
                <a:cs typeface="+mn-cs"/>
              </a:rPr>
              <a:t>第一步：获取公民信息，筛选对象</a:t>
            </a:r>
            <a:endParaRPr lang="zh-CN" altLang="en-US" sz="1800" b="1" strike="noStrike" noProof="1" dirty="0">
              <a:latin typeface="微软雅黑" panose="020B0503020204020204" pitchFamily="34" charset="-122"/>
              <a:ea typeface="微软雅黑" panose="020B0503020204020204" pitchFamily="34" charset="-122"/>
              <a:cs typeface="+mn-cs"/>
            </a:endParaRPr>
          </a:p>
          <a:p>
            <a:pPr algn="l" defTabSz="914400" fontAlgn="base">
              <a:lnSpc>
                <a:spcPct val="120000"/>
              </a:lnSpc>
            </a:pPr>
            <a:r>
              <a:rPr lang="en-US" altLang="zh-CN" sz="1800" b="1" strike="noStrike" noProof="1" dirty="0">
                <a:latin typeface="微软雅黑" panose="020B0503020204020204" pitchFamily="34" charset="-122"/>
                <a:ea typeface="微软雅黑" panose="020B0503020204020204" pitchFamily="34" charset="-122"/>
                <a:cs typeface="+mn-cs"/>
              </a:rPr>
              <a:t>    </a:t>
            </a:r>
            <a:r>
              <a:rPr lang="en-US" altLang="zh-CN" sz="1400" b="1" strike="noStrike" noProof="1" dirty="0">
                <a:latin typeface="微软雅黑" panose="020B0503020204020204" pitchFamily="34" charset="-122"/>
                <a:ea typeface="微软雅黑" panose="020B0503020204020204" pitchFamily="34" charset="-122"/>
                <a:cs typeface="+mn-cs"/>
              </a:rPr>
              <a:t> 犯罪分子通过非法渠道获得公民的姓名、工作单位、手机号码、微信号等个人信息资料</a:t>
            </a:r>
            <a:endParaRPr lang="en-US" altLang="zh-CN" sz="1400" b="1" strike="noStrike" noProof="1" dirty="0">
              <a:latin typeface="微软雅黑" panose="020B0503020204020204" pitchFamily="34" charset="-122"/>
              <a:ea typeface="微软雅黑" panose="020B0503020204020204" pitchFamily="34" charset="-122"/>
              <a:cs typeface="+mn-cs"/>
            </a:endParaRPr>
          </a:p>
          <a:p>
            <a:pPr algn="l" defTabSz="914400" fontAlgn="base">
              <a:lnSpc>
                <a:spcPct val="120000"/>
              </a:lnSpc>
            </a:pPr>
            <a:r>
              <a:rPr lang="en-US" altLang="zh-CN" sz="1800" b="1" strike="noStrike" noProof="1" dirty="0">
                <a:latin typeface="微软雅黑" panose="020B0503020204020204" pitchFamily="34" charset="-122"/>
                <a:ea typeface="微软雅黑" panose="020B0503020204020204" pitchFamily="34" charset="-122"/>
                <a:cs typeface="+mn-cs"/>
              </a:rPr>
              <a:t>                                  </a:t>
            </a:r>
            <a:r>
              <a:rPr lang="zh-CN" altLang="en-US" sz="1800" b="1" strike="noStrike" noProof="1" dirty="0">
                <a:latin typeface="微软雅黑" panose="020B0503020204020204" pitchFamily="34" charset="-122"/>
                <a:ea typeface="微软雅黑" panose="020B0503020204020204" pitchFamily="34" charset="-122"/>
                <a:cs typeface="+mn-cs"/>
              </a:rPr>
              <a:t>第二步：添加好友，网聊铺垫</a:t>
            </a:r>
            <a:br>
              <a:rPr lang="zh-CN" altLang="en-US" sz="1800" b="1" strike="noStrike" noProof="1" dirty="0">
                <a:latin typeface="微软雅黑" panose="020B0503020204020204" pitchFamily="34" charset="-122"/>
                <a:ea typeface="微软雅黑" panose="020B0503020204020204" pitchFamily="34" charset="-122"/>
                <a:cs typeface="+mn-cs"/>
              </a:rPr>
            </a:br>
            <a:r>
              <a:rPr lang="en-US" altLang="zh-CN" sz="1400" b="1" strike="noStrike" noProof="1" dirty="0">
                <a:latin typeface="微软雅黑" panose="020B0503020204020204" pitchFamily="34" charset="-122"/>
                <a:ea typeface="微软雅黑" panose="020B0503020204020204" pitchFamily="34" charset="-122"/>
                <a:cs typeface="+mn-cs"/>
              </a:rPr>
              <a:t>犯罪分子以带有美女、帅哥头像的微信号添加好友。若受骗者与其互加好友，先开始一段时间的网聊铺垫</a:t>
            </a:r>
            <a:endParaRPr lang="en-US" altLang="zh-CN" sz="1400" b="1" strike="noStrike" noProof="1" dirty="0">
              <a:latin typeface="微软雅黑" panose="020B0503020204020204" pitchFamily="34" charset="-122"/>
              <a:ea typeface="微软雅黑" panose="020B0503020204020204" pitchFamily="34" charset="-122"/>
              <a:cs typeface="+mn-cs"/>
            </a:endParaRPr>
          </a:p>
          <a:p>
            <a:pPr algn="l" defTabSz="914400" fontAlgn="base">
              <a:lnSpc>
                <a:spcPct val="120000"/>
              </a:lnSpc>
            </a:pPr>
            <a:r>
              <a:rPr lang="en-US" altLang="zh-CN" sz="1800" b="1" strike="noStrike" noProof="1" dirty="0">
                <a:latin typeface="微软雅黑" panose="020B0503020204020204" pitchFamily="34" charset="-122"/>
                <a:ea typeface="微软雅黑" panose="020B0503020204020204" pitchFamily="34" charset="-122"/>
                <a:cs typeface="+mn-cs"/>
              </a:rPr>
              <a:t>                                   </a:t>
            </a:r>
            <a:r>
              <a:rPr lang="zh-CN" altLang="en-US" sz="1800" b="1" strike="noStrike" noProof="1" dirty="0">
                <a:latin typeface="微软雅黑" panose="020B0503020204020204" pitchFamily="34" charset="-122"/>
                <a:ea typeface="微软雅黑" panose="020B0503020204020204" pitchFamily="34" charset="-122"/>
                <a:cs typeface="+mn-cs"/>
              </a:rPr>
              <a:t>第三步：视频聊天，录制“证据”</a:t>
            </a:r>
            <a:endParaRPr lang="zh-CN" altLang="en-US" sz="1800" b="1" strike="noStrike" noProof="1" dirty="0">
              <a:latin typeface="微软雅黑" panose="020B0503020204020204" pitchFamily="34" charset="-122"/>
              <a:ea typeface="微软雅黑" panose="020B0503020204020204" pitchFamily="34" charset="-122"/>
              <a:cs typeface="+mn-cs"/>
            </a:endParaRPr>
          </a:p>
          <a:p>
            <a:pPr algn="l" defTabSz="914400" fontAlgn="base">
              <a:lnSpc>
                <a:spcPct val="120000"/>
              </a:lnSpc>
            </a:pPr>
            <a:r>
              <a:rPr lang="en-US" altLang="zh-CN" sz="1400" b="1" strike="noStrike" noProof="1" dirty="0">
                <a:latin typeface="微软雅黑" panose="020B0503020204020204" pitchFamily="34" charset="-122"/>
                <a:ea typeface="微软雅黑" panose="020B0503020204020204" pitchFamily="34" charset="-122"/>
                <a:cs typeface="+mn-cs"/>
              </a:rPr>
              <a:t>对方发出视频聊天邀请</a:t>
            </a:r>
            <a:r>
              <a:rPr lang="zh-CN" altLang="en-US" sz="1400" b="1" strike="noStrike" noProof="1" dirty="0">
                <a:latin typeface="微软雅黑" panose="020B0503020204020204" pitchFamily="34" charset="-122"/>
                <a:ea typeface="微软雅黑" panose="020B0503020204020204" pitchFamily="34" charset="-122"/>
                <a:cs typeface="+mn-cs"/>
              </a:rPr>
              <a:t>下载带有病毒的</a:t>
            </a:r>
            <a:r>
              <a:rPr lang="en-US" altLang="zh-CN" sz="1400" b="1" strike="noStrike" noProof="1" dirty="0">
                <a:latin typeface="微软雅黑" panose="020B0503020204020204" pitchFamily="34" charset="-122"/>
                <a:ea typeface="微软雅黑" panose="020B0503020204020204" pitchFamily="34" charset="-122"/>
                <a:cs typeface="+mn-cs"/>
              </a:rPr>
              <a:t>APP</a:t>
            </a:r>
            <a:r>
              <a:rPr lang="zh-CN" altLang="en-US" sz="1400" b="1" strike="noStrike" noProof="1" dirty="0">
                <a:latin typeface="微软雅黑" panose="020B0503020204020204" pitchFamily="34" charset="-122"/>
                <a:ea typeface="微软雅黑" panose="020B0503020204020204" pitchFamily="34" charset="-122"/>
                <a:cs typeface="+mn-cs"/>
              </a:rPr>
              <a:t>，</a:t>
            </a:r>
            <a:r>
              <a:rPr lang="en-US" altLang="zh-CN" sz="1400" b="1" strike="noStrike" noProof="1" dirty="0">
                <a:latin typeface="微软雅黑" panose="020B0503020204020204" pitchFamily="34" charset="-122"/>
                <a:ea typeface="微软雅黑" panose="020B0503020204020204" pitchFamily="34" charset="-122"/>
                <a:cs typeface="+mn-cs"/>
              </a:rPr>
              <a:t>引诱受骗者裸聊，而在此过程中，犯罪分子将受骗者裸聊过程录制成视频作为后续敲诈的“证据”</a:t>
            </a:r>
            <a:endParaRPr lang="en-US" altLang="zh-CN" sz="1400" b="1" strike="noStrike" noProof="1" dirty="0">
              <a:latin typeface="微软雅黑" panose="020B0503020204020204" pitchFamily="34" charset="-122"/>
              <a:ea typeface="微软雅黑" panose="020B0503020204020204" pitchFamily="34" charset="-122"/>
              <a:cs typeface="+mn-cs"/>
            </a:endParaRPr>
          </a:p>
          <a:p>
            <a:pPr algn="l" defTabSz="914400" fontAlgn="base">
              <a:lnSpc>
                <a:spcPct val="120000"/>
              </a:lnSpc>
            </a:pPr>
            <a:r>
              <a:rPr lang="en-US" altLang="zh-CN" sz="1800" b="1" strike="noStrike" noProof="1" dirty="0">
                <a:latin typeface="微软雅黑" panose="020B0503020204020204" pitchFamily="34" charset="-122"/>
                <a:ea typeface="微软雅黑" panose="020B0503020204020204" pitchFamily="34" charset="-122"/>
                <a:cs typeface="+mn-cs"/>
              </a:rPr>
              <a:t>                                    </a:t>
            </a:r>
            <a:r>
              <a:rPr lang="zh-CN" altLang="en-US" sz="1800" b="1" strike="noStrike" noProof="1" dirty="0">
                <a:latin typeface="微软雅黑" panose="020B0503020204020204" pitchFamily="34" charset="-122"/>
                <a:ea typeface="微软雅黑" panose="020B0503020204020204" pitchFamily="34" charset="-122"/>
                <a:cs typeface="+mn-cs"/>
              </a:rPr>
              <a:t>第四步：“花钱消灾”，反复敲诈</a:t>
            </a:r>
            <a:endParaRPr lang="en-US" altLang="zh-CN" sz="1400" b="1" strike="noStrike" noProof="1" dirty="0">
              <a:latin typeface="微软雅黑" panose="020B0503020204020204" pitchFamily="34" charset="-122"/>
              <a:ea typeface="微软雅黑" panose="020B0503020204020204" pitchFamily="34" charset="-122"/>
              <a:cs typeface="+mn-cs"/>
            </a:endParaRPr>
          </a:p>
          <a:p>
            <a:pPr algn="l" defTabSz="914400" fontAlgn="base">
              <a:lnSpc>
                <a:spcPct val="120000"/>
              </a:lnSpc>
            </a:pPr>
            <a:r>
              <a:rPr lang="en-US" altLang="zh-CN" sz="1400" b="1" strike="noStrike" noProof="1" dirty="0">
                <a:latin typeface="微软雅黑" panose="020B0503020204020204" pitchFamily="34" charset="-122"/>
                <a:ea typeface="微软雅黑" panose="020B0503020204020204" pitchFamily="34" charset="-122"/>
                <a:cs typeface="+mn-cs"/>
              </a:rPr>
              <a:t>在“收集到证据”之后，对方会以散布裸聊视频或将视频向受骗者单位举报、转发亲友等事由对受骗者实施威胁，并多次敲诈勒索。裸聊诈骗之所以能屡屡成功，正是抓住了受害人的贪色之心和羞于报警的心态</a:t>
            </a:r>
            <a:endParaRPr lang="en-US" altLang="zh-CN" sz="1400" b="1" strike="noStrike" noProof="1" dirty="0">
              <a:latin typeface="微软雅黑" panose="020B0503020204020204" pitchFamily="34" charset="-122"/>
              <a:ea typeface="微软雅黑" panose="020B0503020204020204" pitchFamily="34" charset="-122"/>
              <a:cs typeface="+mn-cs"/>
            </a:endParaRPr>
          </a:p>
        </p:txBody>
      </p:sp>
      <p:sp>
        <p:nvSpPr>
          <p:cNvPr id="51" name="矩形 50"/>
          <p:cNvSpPr/>
          <p:nvPr/>
        </p:nvSpPr>
        <p:spPr>
          <a:xfrm>
            <a:off x="107829" y="628163"/>
            <a:ext cx="1562100" cy="506727"/>
          </a:xfrm>
          <a:prstGeom prst="rect">
            <a:avLst/>
          </a:prstGeom>
        </p:spPr>
        <p:txBody>
          <a:bodyPr wrap="none">
            <a:spAutoFit/>
            <a:scene3d>
              <a:camera prst="orthographicFront"/>
              <a:lightRig rig="threePt" dir="t"/>
            </a:scene3d>
            <a:sp3d contourW="12700"/>
          </a:bodyPr>
          <a:lstStyle/>
          <a:p>
            <a:pPr algn="ctr" fontAlgn="base"/>
            <a:r>
              <a:rPr lang="zh-CN" altLang="en-US" sz="2700" b="1" strike="noStrike" noProof="1" dirty="0">
                <a:solidFill>
                  <a:schemeClr val="tx1"/>
                </a:solidFill>
                <a:latin typeface="Arial" panose="020B0604020202020204" pitchFamily="34" charset="0"/>
                <a:ea typeface="宋体" panose="02010600030101010101" pitchFamily="2" charset="-122"/>
                <a:cs typeface="+mn-cs"/>
              </a:rPr>
              <a:t>裸聊诈骗</a:t>
            </a:r>
            <a:endParaRPr lang="zh-CN" altLang="en-US" sz="2700" b="1" strike="noStrike" noProof="1" dirty="0">
              <a:solidFill>
                <a:schemeClr val="tx1"/>
              </a:solidFill>
            </a:endParaRPr>
          </a:p>
        </p:txBody>
      </p:sp>
      <p:pic>
        <p:nvPicPr>
          <p:cNvPr id="28675" name="图片 13" descr="2"/>
          <p:cNvPicPr>
            <a:picLocks noChangeAspect="1"/>
          </p:cNvPicPr>
          <p:nvPr>
            <p:custDataLst>
              <p:tags r:id="rId1"/>
            </p:custDataLst>
          </p:nvPr>
        </p:nvPicPr>
        <p:blipFill>
          <a:blip r:embed="rId2"/>
          <a:stretch>
            <a:fillRect/>
          </a:stretch>
        </p:blipFill>
        <p:spPr>
          <a:xfrm>
            <a:off x="34925" y="4084638"/>
            <a:ext cx="784225" cy="1001712"/>
          </a:xfrm>
          <a:prstGeom prst="rect">
            <a:avLst/>
          </a:prstGeom>
          <a:noFill/>
          <a:ln w="9525">
            <a:noFill/>
          </a:ln>
        </p:spPr>
      </p:pic>
      <p:pic>
        <p:nvPicPr>
          <p:cNvPr id="28676" name="图片 99" descr="C:/Users/Administrator/AppData/Local/Temp/picturecompress_20211215172424/output_36.pngoutput_36"/>
          <p:cNvPicPr/>
          <p:nvPr/>
        </p:nvPicPr>
        <p:blipFill>
          <a:blip r:embed="rId3"/>
          <a:stretch>
            <a:fillRect/>
          </a:stretch>
        </p:blipFill>
        <p:spPr>
          <a:xfrm>
            <a:off x="4841875" y="771525"/>
            <a:ext cx="4302125" cy="696913"/>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45" name="矩形 92179"/>
          <p:cNvSpPr/>
          <p:nvPr/>
        </p:nvSpPr>
        <p:spPr>
          <a:xfrm>
            <a:off x="539750" y="987425"/>
            <a:ext cx="5167313" cy="3671888"/>
          </a:xfrm>
          <a:prstGeom prst="rect">
            <a:avLst/>
          </a:prstGeom>
          <a:noFill/>
          <a:ln w="28575" cmpd="sng">
            <a:solidFill>
              <a:srgbClr val="AFCE43"/>
            </a:solidFill>
            <a:prstDash val="sysDot"/>
          </a:ln>
          <a:effectLst>
            <a:outerShdw blurRad="50800" dist="38100" dir="2700000" algn="tl" rotWithShape="0">
              <a:prstClr val="black">
                <a:alpha val="40000"/>
              </a:prstClr>
            </a:outerShdw>
          </a:effectLst>
        </p:spPr>
        <p:txBody>
          <a:bodyPr wrap="square" anchor="t">
            <a:spAutoFit/>
          </a:bodyPr>
          <a:p>
            <a:pPr marL="342900" indent="-342900" defTabSz="914400" fontAlgn="base">
              <a:buFont typeface="Wingdings" panose="05000000000000000000" charset="0"/>
              <a:buChar char="l"/>
            </a:pPr>
            <a:r>
              <a:rPr lang="zh-CN" altLang="en-US" sz="2400" b="1" strike="noStrike" noProof="1" dirty="0">
                <a:solidFill>
                  <a:srgbClr val="C00000"/>
                </a:solidFill>
                <a:latin typeface="Arial" panose="020B0604020202020204" pitchFamily="34" charset="0"/>
                <a:ea typeface="宋体" panose="02010600030101010101" pitchFamily="2" charset="-122"/>
                <a:cs typeface="+mn-cs"/>
              </a:rPr>
              <a:t>如何防范</a:t>
            </a:r>
            <a:endParaRPr lang="zh-CN" altLang="en-US" sz="2400" b="1" strike="noStrike" noProof="1" dirty="0">
              <a:solidFill>
                <a:srgbClr val="C00000"/>
              </a:solidFill>
              <a:latin typeface="Arial" panose="020B0604020202020204" pitchFamily="34" charset="0"/>
              <a:ea typeface="宋体" panose="02010600030101010101" pitchFamily="2" charset="-122"/>
              <a:cs typeface="+mn-cs"/>
            </a:endParaRPr>
          </a:p>
          <a:p>
            <a:pPr defTabSz="914400" fontAlgn="base">
              <a:lnSpc>
                <a:spcPct val="110000"/>
              </a:lnSpc>
              <a:buFont typeface="Wingdings" panose="05000000000000000000" charset="0"/>
            </a:pPr>
            <a:r>
              <a:rPr lang="en-US" altLang="zh-CN" sz="2400" b="1" strike="noStrike" noProof="1" dirty="0">
                <a:solidFill>
                  <a:schemeClr val="tx1"/>
                </a:solidFill>
                <a:latin typeface="Arial" panose="020B0604020202020204" pitchFamily="34" charset="0"/>
                <a:ea typeface="宋体" panose="02010600030101010101" pitchFamily="2" charset="-122"/>
                <a:cs typeface="+mn-cs"/>
              </a:rPr>
              <a:t>1.</a:t>
            </a:r>
            <a:r>
              <a:rPr lang="zh-CN" altLang="en-US" sz="2400" b="1" strike="noStrike" noProof="1" dirty="0">
                <a:solidFill>
                  <a:schemeClr val="tx1"/>
                </a:solidFill>
                <a:latin typeface="Arial" panose="020B0604020202020204" pitchFamily="34" charset="0"/>
                <a:ea typeface="宋体" panose="02010600030101010101" pitchFamily="2" charset="-122"/>
                <a:cs typeface="+mn-cs"/>
              </a:rPr>
              <a:t>网上交友要谨慎，不要轻信对方是漂亮的</a:t>
            </a:r>
            <a:r>
              <a:rPr lang="en-US" altLang="zh-CN" sz="2400" b="1" strike="noStrike" noProof="1" dirty="0">
                <a:solidFill>
                  <a:schemeClr val="tx1"/>
                </a:solidFill>
                <a:latin typeface="Arial" panose="020B0604020202020204" pitchFamily="34" charset="0"/>
                <a:ea typeface="宋体" panose="02010600030101010101" pitchFamily="2" charset="-122"/>
                <a:cs typeface="+mn-cs"/>
              </a:rPr>
              <a:t>“</a:t>
            </a:r>
            <a:r>
              <a:rPr lang="zh-CN" altLang="en-US" sz="2400" b="1" strike="noStrike" noProof="1" dirty="0">
                <a:solidFill>
                  <a:schemeClr val="tx1"/>
                </a:solidFill>
                <a:latin typeface="Arial" panose="020B0604020202020204" pitchFamily="34" charset="0"/>
                <a:ea typeface="宋体" panose="02010600030101010101" pitchFamily="2" charset="-122"/>
                <a:cs typeface="+mn-cs"/>
              </a:rPr>
              <a:t>小姐姐</a:t>
            </a:r>
            <a:r>
              <a:rPr lang="en-US" altLang="zh-CN" sz="2400" b="1" strike="noStrike" noProof="1" dirty="0">
                <a:solidFill>
                  <a:schemeClr val="tx1"/>
                </a:solidFill>
                <a:latin typeface="Arial" panose="020B0604020202020204" pitchFamily="34" charset="0"/>
                <a:ea typeface="宋体" panose="02010600030101010101" pitchFamily="2" charset="-122"/>
                <a:cs typeface="+mn-cs"/>
              </a:rPr>
              <a:t>”</a:t>
            </a:r>
            <a:r>
              <a:rPr lang="zh-CN" altLang="en-US" sz="2400" b="1" strike="noStrike" noProof="1" dirty="0">
                <a:solidFill>
                  <a:schemeClr val="tx1"/>
                </a:solidFill>
                <a:latin typeface="Arial" panose="020B0604020202020204" pitchFamily="34" charset="0"/>
                <a:ea typeface="宋体" panose="02010600030101010101" pitchFamily="2" charset="-122"/>
                <a:cs typeface="+mn-cs"/>
              </a:rPr>
              <a:t>，和你网恋、裸聊的可能是</a:t>
            </a:r>
            <a:r>
              <a:rPr lang="en-US" altLang="zh-CN" sz="2400" b="1" strike="noStrike" noProof="1" dirty="0">
                <a:solidFill>
                  <a:schemeClr val="tx1"/>
                </a:solidFill>
                <a:latin typeface="Arial" panose="020B0604020202020204" pitchFamily="34" charset="0"/>
                <a:ea typeface="宋体" panose="02010600030101010101" pitchFamily="2" charset="-122"/>
                <a:cs typeface="+mn-cs"/>
              </a:rPr>
              <a:t>“</a:t>
            </a:r>
            <a:r>
              <a:rPr lang="zh-CN" altLang="en-US" sz="2400" b="1" strike="noStrike" noProof="1" dirty="0">
                <a:solidFill>
                  <a:schemeClr val="tx1"/>
                </a:solidFill>
                <a:latin typeface="Arial" panose="020B0604020202020204" pitchFamily="34" charset="0"/>
                <a:ea typeface="宋体" panose="02010600030101010101" pitchFamily="2" charset="-122"/>
                <a:cs typeface="+mn-cs"/>
              </a:rPr>
              <a:t>抠脚大汉</a:t>
            </a:r>
            <a:r>
              <a:rPr lang="en-US" altLang="zh-CN" sz="2400" b="1" strike="noStrike" noProof="1" dirty="0">
                <a:solidFill>
                  <a:schemeClr val="tx1"/>
                </a:solidFill>
                <a:latin typeface="Arial" panose="020B0604020202020204" pitchFamily="34" charset="0"/>
                <a:ea typeface="宋体" panose="02010600030101010101" pitchFamily="2" charset="-122"/>
                <a:cs typeface="+mn-cs"/>
              </a:rPr>
              <a:t>”</a:t>
            </a:r>
            <a:endParaRPr lang="en-US" altLang="zh-CN" sz="2400" b="1" strike="noStrike" noProof="1" dirty="0">
              <a:solidFill>
                <a:schemeClr val="tx1"/>
              </a:solidFill>
              <a:latin typeface="Arial" panose="020B0604020202020204" pitchFamily="34" charset="0"/>
              <a:ea typeface="宋体" panose="02010600030101010101" pitchFamily="2" charset="-122"/>
              <a:cs typeface="+mn-cs"/>
            </a:endParaRPr>
          </a:p>
          <a:p>
            <a:pPr defTabSz="914400" fontAlgn="base">
              <a:lnSpc>
                <a:spcPct val="110000"/>
              </a:lnSpc>
              <a:buFont typeface="Wingdings" panose="05000000000000000000" charset="0"/>
            </a:pPr>
            <a:r>
              <a:rPr lang="en-US" altLang="zh-CN" sz="2400" b="1" strike="noStrike" noProof="1" dirty="0">
                <a:solidFill>
                  <a:schemeClr val="tx1"/>
                </a:solidFill>
                <a:latin typeface="Arial" panose="020B0604020202020204" pitchFamily="34" charset="0"/>
                <a:ea typeface="宋体" panose="02010600030101010101" pitchFamily="2" charset="-122"/>
                <a:cs typeface="+mn-cs"/>
              </a:rPr>
              <a:t>2.上网交友须谨慎，应保持健康的上网习惯，不要浏览色情信息，切勿试图寻求刺激，以免掉入诈骗分子设置的“桃色陷阱”。</a:t>
            </a:r>
            <a:endParaRPr lang="en-US" altLang="zh-CN" sz="2400" b="1" strike="noStrike" noProof="1" dirty="0">
              <a:solidFill>
                <a:schemeClr val="tx1"/>
              </a:solidFill>
              <a:latin typeface="Arial" panose="020B0604020202020204" pitchFamily="34" charset="0"/>
              <a:ea typeface="宋体" panose="02010600030101010101" pitchFamily="2" charset="-122"/>
              <a:cs typeface="+mn-cs"/>
            </a:endParaRPr>
          </a:p>
          <a:p>
            <a:pPr defTabSz="914400" fontAlgn="base"/>
            <a:r>
              <a:rPr lang="en-US" altLang="zh-CN" sz="2400" b="1" strike="noStrike" noProof="1" dirty="0">
                <a:solidFill>
                  <a:schemeClr val="tx1"/>
                </a:solidFill>
                <a:latin typeface="Arial" panose="020B0604020202020204" pitchFamily="34" charset="0"/>
                <a:ea typeface="宋体" panose="02010600030101010101" pitchFamily="2" charset="-122"/>
                <a:cs typeface="+mn-cs"/>
              </a:rPr>
              <a:t>                   </a:t>
            </a:r>
            <a:endParaRPr lang="en-US" altLang="zh-CN" sz="2400" b="1" strike="noStrike" noProof="1" dirty="0">
              <a:solidFill>
                <a:schemeClr val="tx1"/>
              </a:solidFill>
              <a:latin typeface="Arial" panose="020B0604020202020204" pitchFamily="34" charset="0"/>
              <a:ea typeface="宋体" panose="02010600030101010101" pitchFamily="2" charset="-122"/>
              <a:cs typeface="+mn-cs"/>
            </a:endParaRPr>
          </a:p>
        </p:txBody>
      </p:sp>
      <p:pic>
        <p:nvPicPr>
          <p:cNvPr id="29699" name="图片 3" descr="C:/Users/Administrator/AppData/Local/Temp/picturecompress_20211215172424/output_38.pngoutput_38"/>
          <p:cNvPicPr>
            <a:picLocks noChangeAspect="1"/>
          </p:cNvPicPr>
          <p:nvPr/>
        </p:nvPicPr>
        <p:blipFill>
          <a:blip r:embed="rId1"/>
          <a:srcRect/>
          <a:stretch>
            <a:fillRect/>
          </a:stretch>
        </p:blipFill>
        <p:spPr>
          <a:xfrm>
            <a:off x="7380288" y="1203325"/>
            <a:ext cx="1414462" cy="2549525"/>
          </a:xfrm>
          <a:prstGeom prst="rect">
            <a:avLst/>
          </a:prstGeom>
          <a:noFill/>
          <a:ln w="9525">
            <a:noFill/>
          </a:ln>
        </p:spPr>
      </p:pic>
      <p:pic>
        <p:nvPicPr>
          <p:cNvPr id="29700" name="图片 100" descr="C:/Users/Administrator/AppData/Local/Temp/picturecompress_20211215172424/output_39.jpgoutput_39"/>
          <p:cNvPicPr/>
          <p:nvPr/>
        </p:nvPicPr>
        <p:blipFill>
          <a:blip r:embed="rId2">
            <a:clrChange>
              <a:clrFrom>
                <a:srgbClr val="FDFBFE"/>
              </a:clrFrom>
              <a:clrTo>
                <a:srgbClr val="FDFBFE">
                  <a:alpha val="0"/>
                </a:srgbClr>
              </a:clrTo>
            </a:clrChange>
          </a:blip>
          <a:stretch>
            <a:fillRect/>
          </a:stretch>
        </p:blipFill>
        <p:spPr>
          <a:xfrm>
            <a:off x="3132138" y="3867150"/>
            <a:ext cx="1470025" cy="1136650"/>
          </a:xfrm>
          <a:prstGeom prst="rect">
            <a:avLst/>
          </a:prstGeom>
          <a:noFill/>
          <a:ln w="9525">
            <a:noFill/>
          </a:ln>
        </p:spPr>
      </p:pic>
      <p:pic>
        <p:nvPicPr>
          <p:cNvPr id="29701" name="图片 5" descr="C:/Users/Administrator/AppData/Local/Temp/picturecompress_20211215172424/output_40.pngoutput_40"/>
          <p:cNvPicPr>
            <a:picLocks noChangeAspect="1"/>
          </p:cNvPicPr>
          <p:nvPr/>
        </p:nvPicPr>
        <p:blipFill>
          <a:blip r:embed="rId3"/>
          <a:stretch>
            <a:fillRect/>
          </a:stretch>
        </p:blipFill>
        <p:spPr>
          <a:xfrm>
            <a:off x="5795963" y="1200150"/>
            <a:ext cx="1347787" cy="2439988"/>
          </a:xfrm>
          <a:prstGeom prst="rect">
            <a:avLst/>
          </a:prstGeom>
          <a:noFill/>
          <a:ln w="9525">
            <a:noFill/>
          </a:ln>
        </p:spPr>
      </p:pic>
      <p:pic>
        <p:nvPicPr>
          <p:cNvPr id="29702" name="图片 4" descr="C:/Users/Administrator/AppData/Local/Temp/picturecompress_20211215172424/output_41.pngoutput_41"/>
          <p:cNvPicPr/>
          <p:nvPr/>
        </p:nvPicPr>
        <p:blipFill>
          <a:blip r:embed="rId4"/>
          <a:stretch>
            <a:fillRect/>
          </a:stretch>
        </p:blipFill>
        <p:spPr>
          <a:xfrm>
            <a:off x="4787900" y="628650"/>
            <a:ext cx="4302125" cy="695325"/>
          </a:xfrm>
          <a:prstGeom prst="rect">
            <a:avLst/>
          </a:prstGeom>
          <a:noFill/>
          <a:ln w="9525">
            <a:noFill/>
          </a:ln>
        </p:spPr>
      </p:pic>
      <p:sp>
        <p:nvSpPr>
          <p:cNvPr id="51" name="矩形 50"/>
          <p:cNvSpPr/>
          <p:nvPr/>
        </p:nvSpPr>
        <p:spPr>
          <a:xfrm>
            <a:off x="179580" y="555773"/>
            <a:ext cx="1562100" cy="506727"/>
          </a:xfrm>
          <a:prstGeom prst="rect">
            <a:avLst/>
          </a:prstGeom>
        </p:spPr>
        <p:txBody>
          <a:bodyPr wrap="none">
            <a:spAutoFit/>
            <a:scene3d>
              <a:camera prst="orthographicFront"/>
              <a:lightRig rig="threePt" dir="t"/>
            </a:scene3d>
            <a:sp3d contourW="12700"/>
          </a:bodyPr>
          <a:lstStyle/>
          <a:p>
            <a:pPr algn="ctr" fontAlgn="base"/>
            <a:r>
              <a:rPr lang="zh-CN" altLang="en-US" sz="2700" b="1" strike="noStrike" noProof="1" dirty="0">
                <a:solidFill>
                  <a:schemeClr val="tx1"/>
                </a:solidFill>
                <a:latin typeface="Arial" panose="020B0604020202020204" pitchFamily="34" charset="0"/>
                <a:ea typeface="宋体" panose="02010600030101010101" pitchFamily="2" charset="-122"/>
                <a:cs typeface="+mn-cs"/>
              </a:rPr>
              <a:t>裸聊诈骗</a:t>
            </a:r>
            <a:endParaRPr lang="zh-CN" altLang="en-US" sz="2700" b="1" strike="noStrike" noProof="1" dirty="0">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45" name="矩形 92179"/>
          <p:cNvSpPr/>
          <p:nvPr/>
        </p:nvSpPr>
        <p:spPr>
          <a:xfrm>
            <a:off x="468313" y="1131888"/>
            <a:ext cx="8477250" cy="3598863"/>
          </a:xfrm>
          <a:prstGeom prst="rect">
            <a:avLst/>
          </a:prstGeom>
          <a:noFill/>
          <a:ln w="28575" cmpd="sng">
            <a:solidFill>
              <a:srgbClr val="AFCE43"/>
            </a:solidFill>
            <a:prstDash val="sysDot"/>
          </a:ln>
          <a:effectLst>
            <a:outerShdw blurRad="50800" dist="38100" dir="2700000" algn="tl" rotWithShape="0">
              <a:prstClr val="black">
                <a:alpha val="40000"/>
              </a:prstClr>
            </a:outerShdw>
          </a:effectLst>
        </p:spPr>
        <p:txBody>
          <a:bodyPr wrap="square" anchor="t">
            <a:spAutoFit/>
          </a:bodyPr>
          <a:p>
            <a:pPr marL="342900" indent="-342900" defTabSz="914400" fontAlgn="base">
              <a:buFont typeface="Wingdings" panose="05000000000000000000" charset="0"/>
              <a:buChar char="l"/>
            </a:pPr>
            <a:r>
              <a:rPr lang="zh-CN" altLang="en-US" sz="2400" b="1" strike="noStrike" noProof="1" dirty="0">
                <a:solidFill>
                  <a:srgbClr val="C00000"/>
                </a:solidFill>
                <a:latin typeface="Arial" panose="020B0604020202020204" pitchFamily="34" charset="0"/>
                <a:ea typeface="宋体" panose="02010600030101010101" pitchFamily="2" charset="-122"/>
                <a:cs typeface="+mn-cs"/>
              </a:rPr>
              <a:t>诈骗流程</a:t>
            </a:r>
            <a:endParaRPr lang="en-US" altLang="zh-CN" sz="2400" b="1" strike="noStrike" noProof="1" dirty="0">
              <a:solidFill>
                <a:srgbClr val="C00000"/>
              </a:solidFill>
              <a:latin typeface="Arial" panose="020B0604020202020204" pitchFamily="34" charset="0"/>
              <a:ea typeface="宋体" panose="02010600030101010101" pitchFamily="2" charset="-122"/>
              <a:cs typeface="+mn-cs"/>
            </a:endParaRPr>
          </a:p>
          <a:p>
            <a:pPr algn="l" defTabSz="914400" fontAlgn="base">
              <a:lnSpc>
                <a:spcPct val="150000"/>
              </a:lnSpc>
            </a:pPr>
            <a:r>
              <a:rPr lang="en-US" altLang="zh-CN" sz="2400" b="1" strike="noStrike" noProof="1" dirty="0">
                <a:latin typeface="Arial" panose="020B0604020202020204" pitchFamily="34" charset="0"/>
                <a:ea typeface="宋体" panose="02010600030101010101" pitchFamily="2" charset="-122"/>
                <a:cs typeface="+mn-cs"/>
              </a:rPr>
              <a:t>         </a:t>
            </a:r>
            <a:r>
              <a:rPr lang="zh-CN" altLang="en-US" sz="1600" b="1" strike="noStrike" noProof="1" dirty="0">
                <a:latin typeface="微软雅黑" panose="020B0503020204020204" pitchFamily="34" charset="-122"/>
                <a:ea typeface="微软雅黑" panose="020B0503020204020204" pitchFamily="34" charset="-122"/>
                <a:cs typeface="+mn-cs"/>
              </a:rPr>
              <a:t>第一步：诈骗分子通过非法渠道获取事主姓名、身份证号、地址等个人信息，以此获取事主的初步信任，对事主进行“洗脑”</a:t>
            </a:r>
            <a:r>
              <a:rPr lang="en-US" altLang="zh-CN" sz="1600" b="1" strike="noStrike" noProof="1" dirty="0">
                <a:latin typeface="微软雅黑" panose="020B0503020204020204" pitchFamily="34" charset="-122"/>
                <a:ea typeface="微软雅黑" panose="020B0503020204020204" pitchFamily="34" charset="-122"/>
                <a:cs typeface="+mn-cs"/>
              </a:rPr>
              <a:t>                              </a:t>
            </a:r>
            <a:br>
              <a:rPr lang="en-US" altLang="zh-CN" sz="1600" b="1" strike="noStrike" noProof="1" dirty="0">
                <a:latin typeface="微软雅黑" panose="020B0503020204020204" pitchFamily="34" charset="-122"/>
                <a:ea typeface="微软雅黑" panose="020B0503020204020204" pitchFamily="34" charset="-122"/>
                <a:cs typeface="+mn-cs"/>
              </a:rPr>
            </a:br>
            <a:r>
              <a:rPr lang="en-US" altLang="zh-CN" sz="1600" b="1" strike="noStrike" noProof="1" dirty="0">
                <a:latin typeface="微软雅黑" panose="020B0503020204020204" pitchFamily="34" charset="-122"/>
                <a:ea typeface="微软雅黑" panose="020B0503020204020204" pitchFamily="34" charset="-122"/>
                <a:cs typeface="+mn-cs"/>
              </a:rPr>
              <a:t>          </a:t>
            </a:r>
            <a:r>
              <a:rPr lang="zh-CN" altLang="en-US" sz="1600" b="1" strike="noStrike" noProof="1" dirty="0">
                <a:latin typeface="微软雅黑" panose="020B0503020204020204" pitchFamily="34" charset="-122"/>
                <a:ea typeface="微软雅黑" panose="020B0503020204020204" pitchFamily="34" charset="-122"/>
                <a:cs typeface="+mn-cs"/>
              </a:rPr>
              <a:t>第二步：诈骗分子随后</a:t>
            </a:r>
            <a:r>
              <a:rPr lang="zh-CN" altLang="en-US" sz="1600" b="1" strike="noStrike" noProof="1" dirty="0">
                <a:solidFill>
                  <a:srgbClr val="C00000"/>
                </a:solidFill>
                <a:latin typeface="微软雅黑" panose="020B0503020204020204" pitchFamily="34" charset="-122"/>
                <a:ea typeface="微软雅黑" panose="020B0503020204020204" pitchFamily="34" charset="-122"/>
                <a:cs typeface="+mn-cs"/>
              </a:rPr>
              <a:t>以严厉语气，震慑、控制事主的意志</a:t>
            </a:r>
            <a:r>
              <a:rPr lang="zh-CN" altLang="en-US" sz="1600" b="1" strike="noStrike" noProof="1" dirty="0">
                <a:latin typeface="微软雅黑" panose="020B0503020204020204" pitchFamily="34" charset="-122"/>
                <a:ea typeface="微软雅黑" panose="020B0503020204020204" pitchFamily="34" charset="-122"/>
                <a:cs typeface="+mn-cs"/>
              </a:rPr>
              <a:t>，使事主因急于证明自身清白或挽回损失，而答应配合其所谓的“调查”</a:t>
            </a:r>
            <a:endParaRPr lang="zh-CN" altLang="en-US" sz="1600" b="1" strike="noStrike" noProof="1" dirty="0">
              <a:latin typeface="微软雅黑" panose="020B0503020204020204" pitchFamily="34" charset="-122"/>
              <a:ea typeface="微软雅黑" panose="020B0503020204020204" pitchFamily="34" charset="-122"/>
              <a:cs typeface="+mn-cs"/>
            </a:endParaRPr>
          </a:p>
          <a:p>
            <a:pPr algn="l" defTabSz="914400" fontAlgn="base">
              <a:lnSpc>
                <a:spcPct val="150000"/>
              </a:lnSpc>
            </a:pPr>
            <a:r>
              <a:rPr lang="en-US" altLang="zh-CN" sz="1600" b="1" strike="noStrike" noProof="1" dirty="0">
                <a:latin typeface="微软雅黑" panose="020B0503020204020204" pitchFamily="34" charset="-122"/>
                <a:ea typeface="微软雅黑" panose="020B0503020204020204" pitchFamily="34" charset="-122"/>
                <a:cs typeface="+mn-cs"/>
              </a:rPr>
              <a:t>         </a:t>
            </a:r>
            <a:r>
              <a:rPr lang="zh-CN" altLang="en-US" sz="1600" b="1" strike="noStrike" noProof="1" dirty="0">
                <a:latin typeface="微软雅黑" panose="020B0503020204020204" pitchFamily="34" charset="-122"/>
                <a:ea typeface="微软雅黑" panose="020B0503020204020204" pitchFamily="34" charset="-122"/>
                <a:cs typeface="+mn-cs"/>
              </a:rPr>
              <a:t>第三步：为了让骗局更加真实，诈骗分子向事主</a:t>
            </a:r>
            <a:r>
              <a:rPr lang="zh-CN" altLang="en-US" sz="1600" b="1" strike="noStrike" noProof="1" dirty="0">
                <a:solidFill>
                  <a:srgbClr val="C00000"/>
                </a:solidFill>
                <a:latin typeface="微软雅黑" panose="020B0503020204020204" pitchFamily="34" charset="-122"/>
                <a:ea typeface="微软雅黑" panose="020B0503020204020204" pitchFamily="34" charset="-122"/>
                <a:cs typeface="+mn-cs"/>
              </a:rPr>
              <a:t>发送虚假“通缉令”“逮捕令”等法律文书</a:t>
            </a:r>
            <a:r>
              <a:rPr lang="zh-CN" altLang="en-US" sz="1600" b="1" strike="noStrike" noProof="1" dirty="0">
                <a:latin typeface="微软雅黑" panose="020B0503020204020204" pitchFamily="34" charset="-122"/>
                <a:ea typeface="微软雅黑" panose="020B0503020204020204" pitchFamily="34" charset="-122"/>
                <a:cs typeface="+mn-cs"/>
              </a:rPr>
              <a:t>，利用事主的恐慌心理，进一步骗取信任</a:t>
            </a:r>
            <a:endParaRPr lang="zh-CN" altLang="en-US" sz="1600" b="1" strike="noStrike" noProof="1" dirty="0">
              <a:latin typeface="微软雅黑" panose="020B0503020204020204" pitchFamily="34" charset="-122"/>
              <a:ea typeface="微软雅黑" panose="020B0503020204020204" pitchFamily="34" charset="-122"/>
              <a:cs typeface="+mn-cs"/>
            </a:endParaRPr>
          </a:p>
          <a:p>
            <a:pPr algn="l" defTabSz="914400" fontAlgn="base">
              <a:lnSpc>
                <a:spcPct val="150000"/>
              </a:lnSpc>
            </a:pPr>
            <a:r>
              <a:rPr lang="en-US" altLang="zh-CN" sz="1600" b="1" strike="noStrike" noProof="1" dirty="0">
                <a:latin typeface="微软雅黑" panose="020B0503020204020204" pitchFamily="34" charset="-122"/>
                <a:ea typeface="微软雅黑" panose="020B0503020204020204" pitchFamily="34" charset="-122"/>
                <a:cs typeface="+mn-cs"/>
              </a:rPr>
              <a:t>         </a:t>
            </a:r>
            <a:r>
              <a:rPr lang="zh-CN" altLang="en-US" sz="1600" b="1" strike="noStrike" noProof="1" dirty="0">
                <a:latin typeface="微软雅黑" panose="020B0503020204020204" pitchFamily="34" charset="-122"/>
                <a:ea typeface="微软雅黑" panose="020B0503020204020204" pitchFamily="34" charset="-122"/>
                <a:cs typeface="+mn-cs"/>
              </a:rPr>
              <a:t>第四步：诈骗分子向事主提出证明其“清白”的唯一方法：配合公安机关</a:t>
            </a:r>
            <a:r>
              <a:rPr lang="zh-CN" altLang="en-US" sz="1600" b="1" strike="noStrike" noProof="1" dirty="0">
                <a:solidFill>
                  <a:srgbClr val="C00000"/>
                </a:solidFill>
                <a:latin typeface="微软雅黑" panose="020B0503020204020204" pitchFamily="34" charset="-122"/>
                <a:ea typeface="微软雅黑" panose="020B0503020204020204" pitchFamily="34" charset="-122"/>
                <a:cs typeface="+mn-cs"/>
              </a:rPr>
              <a:t>资金调查，将钱款转账到所谓的“安全账户”“清查账户”</a:t>
            </a:r>
            <a:endParaRPr lang="zh-CN" altLang="en-US" sz="1600" b="1" strike="noStrike" noProof="1" dirty="0">
              <a:solidFill>
                <a:srgbClr val="C00000"/>
              </a:solidFill>
              <a:latin typeface="微软雅黑" panose="020B0503020204020204" pitchFamily="34" charset="-122"/>
              <a:ea typeface="微软雅黑" panose="020B0503020204020204" pitchFamily="34" charset="-122"/>
              <a:cs typeface="+mn-cs"/>
            </a:endParaRPr>
          </a:p>
        </p:txBody>
      </p:sp>
      <p:sp>
        <p:nvSpPr>
          <p:cNvPr id="51" name="矩形 50"/>
          <p:cNvSpPr/>
          <p:nvPr/>
        </p:nvSpPr>
        <p:spPr>
          <a:xfrm>
            <a:off x="539946" y="628163"/>
            <a:ext cx="2939415" cy="506727"/>
          </a:xfrm>
          <a:prstGeom prst="rect">
            <a:avLst/>
          </a:prstGeom>
        </p:spPr>
        <p:txBody>
          <a:bodyPr wrap="none">
            <a:spAutoFit/>
            <a:scene3d>
              <a:camera prst="orthographicFront"/>
              <a:lightRig rig="threePt" dir="t"/>
            </a:scene3d>
            <a:sp3d contourW="12700"/>
          </a:bodyPr>
          <a:lstStyle/>
          <a:p>
            <a:pPr algn="ctr" fontAlgn="base"/>
            <a:r>
              <a:rPr lang="zh-CN" altLang="en-US" sz="2700" b="1" strike="noStrike" noProof="1" dirty="0">
                <a:solidFill>
                  <a:schemeClr val="tx1"/>
                </a:solidFill>
                <a:latin typeface="Arial" panose="020B0604020202020204" pitchFamily="34" charset="0"/>
                <a:ea typeface="宋体" panose="02010600030101010101" pitchFamily="2" charset="-122"/>
                <a:cs typeface="+mn-cs"/>
              </a:rPr>
              <a:t>冒充</a:t>
            </a:r>
            <a:r>
              <a:rPr lang="en-US" altLang="zh-CN" sz="2700" b="1" strike="noStrike" noProof="1" dirty="0">
                <a:solidFill>
                  <a:schemeClr val="tx1"/>
                </a:solidFill>
                <a:latin typeface="Arial" panose="020B0604020202020204" pitchFamily="34" charset="0"/>
                <a:ea typeface="宋体" panose="02010600030101010101" pitchFamily="2" charset="-122"/>
                <a:cs typeface="+mn-cs"/>
              </a:rPr>
              <a:t>“</a:t>
            </a:r>
            <a:r>
              <a:rPr lang="zh-CN" altLang="en-US" sz="2700" b="1" strike="noStrike" noProof="1" dirty="0">
                <a:solidFill>
                  <a:schemeClr val="tx1"/>
                </a:solidFill>
                <a:latin typeface="Arial" panose="020B0604020202020204" pitchFamily="34" charset="0"/>
                <a:ea typeface="宋体" panose="02010600030101010101" pitchFamily="2" charset="-122"/>
                <a:cs typeface="+mn-cs"/>
              </a:rPr>
              <a:t>公检法</a:t>
            </a:r>
            <a:r>
              <a:rPr lang="en-US" altLang="zh-CN" sz="2700" b="1" strike="noStrike" noProof="1" dirty="0">
                <a:solidFill>
                  <a:schemeClr val="tx1"/>
                </a:solidFill>
                <a:latin typeface="Arial" panose="020B0604020202020204" pitchFamily="34" charset="0"/>
                <a:ea typeface="宋体" panose="02010600030101010101" pitchFamily="2" charset="-122"/>
                <a:cs typeface="+mn-cs"/>
              </a:rPr>
              <a:t>”</a:t>
            </a:r>
            <a:r>
              <a:rPr lang="zh-CN" altLang="en-US" sz="2700" b="1" strike="noStrike" noProof="1" dirty="0">
                <a:solidFill>
                  <a:schemeClr val="tx1"/>
                </a:solidFill>
                <a:latin typeface="Arial" panose="020B0604020202020204" pitchFamily="34" charset="0"/>
                <a:ea typeface="宋体" panose="02010600030101010101" pitchFamily="2" charset="-122"/>
                <a:cs typeface="+mn-cs"/>
              </a:rPr>
              <a:t>诈骗</a:t>
            </a:r>
            <a:endParaRPr lang="zh-CN" altLang="en-US" sz="2700" b="1" strike="noStrike" noProof="1" dirty="0">
              <a:solidFill>
                <a:schemeClr val="tx1"/>
              </a:solidFill>
            </a:endParaRPr>
          </a:p>
        </p:txBody>
      </p:sp>
      <p:pic>
        <p:nvPicPr>
          <p:cNvPr id="30723" name="图片 13" descr="2"/>
          <p:cNvPicPr>
            <a:picLocks noChangeAspect="1"/>
          </p:cNvPicPr>
          <p:nvPr>
            <p:custDataLst>
              <p:tags r:id="rId1"/>
            </p:custDataLst>
          </p:nvPr>
        </p:nvPicPr>
        <p:blipFill>
          <a:blip r:embed="rId2"/>
          <a:stretch>
            <a:fillRect/>
          </a:stretch>
        </p:blipFill>
        <p:spPr>
          <a:xfrm>
            <a:off x="-180975" y="3971925"/>
            <a:ext cx="917575" cy="1171575"/>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45" name="矩形 92179"/>
          <p:cNvSpPr/>
          <p:nvPr/>
        </p:nvSpPr>
        <p:spPr>
          <a:xfrm>
            <a:off x="539750" y="1058863"/>
            <a:ext cx="8477250" cy="2862263"/>
          </a:xfrm>
          <a:prstGeom prst="rect">
            <a:avLst/>
          </a:prstGeom>
          <a:noFill/>
          <a:ln w="28575" cmpd="sng">
            <a:solidFill>
              <a:srgbClr val="AFCE43"/>
            </a:solidFill>
            <a:prstDash val="sysDot"/>
          </a:ln>
          <a:effectLst>
            <a:outerShdw blurRad="50800" dist="38100" dir="2700000" algn="tl" rotWithShape="0">
              <a:prstClr val="black">
                <a:alpha val="40000"/>
              </a:prstClr>
            </a:outerShdw>
          </a:effectLst>
        </p:spPr>
        <p:txBody>
          <a:bodyPr wrap="square" anchor="t">
            <a:spAutoFit/>
          </a:bodyPr>
          <a:p>
            <a:pPr marL="342900" indent="-342900" algn="l" defTabSz="914400" fontAlgn="base">
              <a:lnSpc>
                <a:spcPct val="150000"/>
              </a:lnSpc>
              <a:buFont typeface="Wingdings" panose="05000000000000000000" charset="0"/>
              <a:buChar char="l"/>
            </a:pPr>
            <a:r>
              <a:rPr lang="zh-CN" sz="2400" b="1" strike="noStrike" noProof="1" dirty="0">
                <a:solidFill>
                  <a:srgbClr val="C00000"/>
                </a:solidFill>
                <a:latin typeface="Arial" panose="020B0604020202020204" pitchFamily="34" charset="0"/>
                <a:ea typeface="宋体" panose="02010600030101010101" pitchFamily="2" charset="-122"/>
                <a:cs typeface="+mn-cs"/>
              </a:rPr>
              <a:t>如何防范</a:t>
            </a:r>
            <a:endParaRPr lang="zh-CN" sz="2400" b="1" strike="noStrike" noProof="1" dirty="0">
              <a:solidFill>
                <a:srgbClr val="C00000"/>
              </a:solidFill>
              <a:latin typeface="Arial" panose="020B0604020202020204" pitchFamily="34" charset="0"/>
              <a:ea typeface="宋体" panose="02010600030101010101" pitchFamily="2" charset="-122"/>
              <a:cs typeface="+mn-cs"/>
            </a:endParaRPr>
          </a:p>
          <a:p>
            <a:pPr algn="l" defTabSz="914400" fontAlgn="base">
              <a:lnSpc>
                <a:spcPct val="150000"/>
              </a:lnSpc>
            </a:pPr>
            <a:r>
              <a:rPr lang="en-US" altLang="zh-CN" sz="2400" b="1" strike="noStrike" noProof="1" dirty="0">
                <a:latin typeface="Arial" panose="020B0604020202020204" pitchFamily="34" charset="0"/>
                <a:ea typeface="宋体" panose="02010600030101010101" pitchFamily="2" charset="-122"/>
                <a:cs typeface="+mn-cs"/>
              </a:rPr>
              <a:t> </a:t>
            </a:r>
            <a:r>
              <a:rPr lang="zh-CN" altLang="en-US" sz="2400" b="1" strike="noStrike" noProof="1" dirty="0">
                <a:latin typeface="Arial" panose="020B0604020202020204" pitchFamily="34" charset="0"/>
                <a:ea typeface="宋体" panose="02010600030101010101" pitchFamily="2" charset="-122"/>
                <a:cs typeface="+mn-cs"/>
              </a:rPr>
              <a:t>牢记：</a:t>
            </a:r>
            <a:r>
              <a:rPr b="1" strike="noStrike" noProof="1" dirty="0">
                <a:latin typeface="Calibri" panose="020F0502020204030204" pitchFamily="34" charset="0"/>
                <a:ea typeface="宋体" panose="02010600030101010101" pitchFamily="2" charset="-122"/>
                <a:cs typeface="+mn-cs"/>
              </a:rPr>
              <a:t>公检法人员是</a:t>
            </a:r>
            <a:r>
              <a:rPr b="1" strike="noStrike" noProof="1" dirty="0">
                <a:solidFill>
                  <a:srgbClr val="C00000"/>
                </a:solidFill>
                <a:latin typeface="Calibri" panose="020F0502020204030204" pitchFamily="34" charset="0"/>
                <a:ea typeface="宋体" panose="02010600030101010101" pitchFamily="2" charset="-122"/>
                <a:cs typeface="+mn-cs"/>
              </a:rPr>
              <a:t>不会通过远程程序报案、传递逮捕令</a:t>
            </a:r>
            <a:r>
              <a:rPr b="1" strike="noStrike" noProof="1" dirty="0">
                <a:latin typeface="Calibri" panose="020F0502020204030204" pitchFamily="34" charset="0"/>
                <a:ea typeface="宋体" panose="02010600030101010101" pitchFamily="2" charset="-122"/>
                <a:cs typeface="+mn-cs"/>
              </a:rPr>
              <a:t>的</a:t>
            </a:r>
            <a:r>
              <a:rPr lang="zh-CN" b="1" strike="noStrike" noProof="1" dirty="0">
                <a:latin typeface="Calibri" panose="020F0502020204030204" pitchFamily="34" charset="0"/>
                <a:ea typeface="宋体" panose="02010600030101010101" pitchFamily="2" charset="-122"/>
                <a:cs typeface="+mn-cs"/>
              </a:rPr>
              <a:t>。</a:t>
            </a:r>
            <a:r>
              <a:rPr b="1" strike="noStrike" noProof="1" dirty="0">
                <a:latin typeface="Calibri" panose="020F0502020204030204" pitchFamily="34" charset="0"/>
                <a:ea typeface="宋体" panose="02010600030101010101" pitchFamily="2" charset="-122"/>
                <a:cs typeface="+mn-cs"/>
              </a:rPr>
              <a:t>如果接到陌生来电只要听到类似下面几句话的任何一句就可以确定对方是骗子赶紧挂断电话不要被对方迷惑</a:t>
            </a:r>
            <a:r>
              <a:rPr lang="zh-CN" b="1" strike="noStrike" noProof="1" dirty="0">
                <a:latin typeface="Calibri" panose="020F0502020204030204" pitchFamily="34" charset="0"/>
                <a:ea typeface="宋体" panose="02010600030101010101" pitchFamily="2" charset="-122"/>
                <a:cs typeface="+mn-cs"/>
              </a:rPr>
              <a:t>：</a:t>
            </a:r>
            <a:r>
              <a:rPr b="1" u="sng" strike="noStrike" noProof="1" dirty="0">
                <a:solidFill>
                  <a:srgbClr val="C00000"/>
                </a:solidFill>
                <a:latin typeface="Calibri" panose="020F0502020204030204" pitchFamily="34" charset="0"/>
                <a:ea typeface="宋体" panose="02010600030101010101" pitchFamily="2" charset="-122"/>
                <a:cs typeface="+mn-cs"/>
              </a:rPr>
              <a:t>我帮你把电话转接到公安机关</a:t>
            </a:r>
            <a:r>
              <a:rPr lang="zh-CN" b="1" u="sng" strike="noStrike" noProof="1" dirty="0">
                <a:solidFill>
                  <a:srgbClr val="C00000"/>
                </a:solidFill>
                <a:latin typeface="Calibri" panose="020F0502020204030204" pitchFamily="34" charset="0"/>
                <a:ea typeface="宋体" panose="02010600030101010101" pitchFamily="2" charset="-122"/>
                <a:cs typeface="+mn-cs"/>
              </a:rPr>
              <a:t>；</a:t>
            </a:r>
            <a:r>
              <a:rPr b="1" u="sng" strike="noStrike" noProof="1" dirty="0">
                <a:solidFill>
                  <a:srgbClr val="C00000"/>
                </a:solidFill>
                <a:latin typeface="Calibri" panose="020F0502020204030204" pitchFamily="34" charset="0"/>
                <a:ea typeface="宋体" panose="02010600030101010101" pitchFamily="2" charset="-122"/>
                <a:cs typeface="+mn-cs"/>
              </a:rPr>
              <a:t>你可以拨打114，核实一下我的电话号码</a:t>
            </a:r>
            <a:r>
              <a:rPr lang="zh-CN" b="1" u="sng" strike="noStrike" noProof="1" dirty="0">
                <a:solidFill>
                  <a:srgbClr val="C00000"/>
                </a:solidFill>
                <a:latin typeface="Calibri" panose="020F0502020204030204" pitchFamily="34" charset="0"/>
                <a:ea typeface="宋体" panose="02010600030101010101" pitchFamily="2" charset="-122"/>
                <a:cs typeface="+mn-cs"/>
              </a:rPr>
              <a:t>；</a:t>
            </a:r>
            <a:r>
              <a:rPr b="1" u="sng" strike="noStrike" noProof="1" dirty="0">
                <a:solidFill>
                  <a:srgbClr val="C00000"/>
                </a:solidFill>
                <a:latin typeface="Calibri" panose="020F0502020204030204" pitchFamily="34" charset="0"/>
                <a:ea typeface="宋体" panose="02010600030101010101" pitchFamily="2" charset="-122"/>
                <a:cs typeface="+mn-cs"/>
              </a:rPr>
              <a:t>这个案件是保密的，绝不能跟任何人提起</a:t>
            </a:r>
            <a:r>
              <a:rPr lang="zh-CN" b="1" u="sng" strike="noStrike" noProof="1" dirty="0">
                <a:solidFill>
                  <a:srgbClr val="C00000"/>
                </a:solidFill>
                <a:latin typeface="Calibri" panose="020F0502020204030204" pitchFamily="34" charset="0"/>
                <a:ea typeface="宋体" panose="02010600030101010101" pitchFamily="2" charset="-122"/>
                <a:cs typeface="+mn-cs"/>
              </a:rPr>
              <a:t>，</a:t>
            </a:r>
            <a:r>
              <a:rPr b="1" u="sng" strike="noStrike" noProof="1" dirty="0">
                <a:solidFill>
                  <a:srgbClr val="C00000"/>
                </a:solidFill>
                <a:latin typeface="Calibri" panose="020F0502020204030204" pitchFamily="34" charset="0"/>
                <a:ea typeface="宋体" panose="02010600030101010101" pitchFamily="2" charset="-122"/>
                <a:cs typeface="+mn-cs"/>
              </a:rPr>
              <a:t>把</a:t>
            </a:r>
            <a:r>
              <a:rPr lang="zh-CN" b="1" u="sng" strike="noStrike" noProof="1" dirty="0">
                <a:solidFill>
                  <a:srgbClr val="C00000"/>
                </a:solidFill>
                <a:latin typeface="Calibri" panose="020F0502020204030204" pitchFamily="34" charset="0"/>
                <a:ea typeface="宋体" panose="02010600030101010101" pitchFamily="2" charset="-122"/>
                <a:cs typeface="+mn-cs"/>
              </a:rPr>
              <a:t>你的</a:t>
            </a:r>
            <a:r>
              <a:rPr b="1" u="sng" strike="noStrike" noProof="1" dirty="0">
                <a:solidFill>
                  <a:srgbClr val="C00000"/>
                </a:solidFill>
                <a:latin typeface="Calibri" panose="020F0502020204030204" pitchFamily="34" charset="0"/>
                <a:ea typeface="宋体" panose="02010600030101010101" pitchFamily="2" charset="-122"/>
                <a:cs typeface="+mn-cs"/>
              </a:rPr>
              <a:t>全部财产转移到公安机关安全账户</a:t>
            </a:r>
            <a:r>
              <a:rPr lang="zh-CN" b="1" u="sng" strike="noStrike" noProof="1" dirty="0">
                <a:solidFill>
                  <a:srgbClr val="C00000"/>
                </a:solidFill>
                <a:latin typeface="Calibri" panose="020F0502020204030204" pitchFamily="34" charset="0"/>
                <a:ea typeface="宋体" panose="02010600030101010101" pitchFamily="2" charset="-122"/>
                <a:cs typeface="+mn-cs"/>
              </a:rPr>
              <a:t>等等。</a:t>
            </a:r>
            <a:endParaRPr lang="zh-CN" b="1" u="sng" strike="noStrike" noProof="1" dirty="0">
              <a:solidFill>
                <a:srgbClr val="C00000"/>
              </a:solidFill>
              <a:cs typeface="+mn-cs"/>
            </a:endParaRPr>
          </a:p>
        </p:txBody>
      </p:sp>
      <p:sp>
        <p:nvSpPr>
          <p:cNvPr id="51" name="矩形 50"/>
          <p:cNvSpPr/>
          <p:nvPr/>
        </p:nvSpPr>
        <p:spPr>
          <a:xfrm>
            <a:off x="539947" y="628163"/>
            <a:ext cx="2939415" cy="506727"/>
          </a:xfrm>
          <a:prstGeom prst="rect">
            <a:avLst/>
          </a:prstGeom>
        </p:spPr>
        <p:txBody>
          <a:bodyPr wrap="none">
            <a:spAutoFit/>
            <a:scene3d>
              <a:camera prst="orthographicFront"/>
              <a:lightRig rig="threePt" dir="t"/>
            </a:scene3d>
            <a:sp3d contourW="12700"/>
          </a:bodyPr>
          <a:lstStyle/>
          <a:p>
            <a:pPr algn="ctr" fontAlgn="base"/>
            <a:r>
              <a:rPr lang="zh-CN" altLang="en-US" sz="2700" b="1" strike="noStrike" noProof="1" dirty="0">
                <a:solidFill>
                  <a:schemeClr val="tx1"/>
                </a:solidFill>
                <a:latin typeface="Arial" panose="020B0604020202020204" pitchFamily="34" charset="0"/>
                <a:ea typeface="宋体" panose="02010600030101010101" pitchFamily="2" charset="-122"/>
                <a:cs typeface="+mn-cs"/>
              </a:rPr>
              <a:t>冒充</a:t>
            </a:r>
            <a:r>
              <a:rPr lang="en-US" altLang="zh-CN" sz="2700" b="1" strike="noStrike" noProof="1" dirty="0">
                <a:solidFill>
                  <a:schemeClr val="tx1"/>
                </a:solidFill>
                <a:latin typeface="Arial" panose="020B0604020202020204" pitchFamily="34" charset="0"/>
                <a:ea typeface="宋体" panose="02010600030101010101" pitchFamily="2" charset="-122"/>
                <a:cs typeface="+mn-cs"/>
              </a:rPr>
              <a:t>“</a:t>
            </a:r>
            <a:r>
              <a:rPr lang="zh-CN" altLang="en-US" sz="2700" b="1" strike="noStrike" noProof="1" dirty="0">
                <a:solidFill>
                  <a:schemeClr val="tx1"/>
                </a:solidFill>
                <a:latin typeface="Arial" panose="020B0604020202020204" pitchFamily="34" charset="0"/>
                <a:ea typeface="宋体" panose="02010600030101010101" pitchFamily="2" charset="-122"/>
                <a:cs typeface="+mn-cs"/>
              </a:rPr>
              <a:t>公检法</a:t>
            </a:r>
            <a:r>
              <a:rPr lang="en-US" altLang="zh-CN" sz="2700" b="1" strike="noStrike" noProof="1" dirty="0">
                <a:solidFill>
                  <a:schemeClr val="tx1"/>
                </a:solidFill>
                <a:latin typeface="Arial" panose="020B0604020202020204" pitchFamily="34" charset="0"/>
                <a:ea typeface="宋体" panose="02010600030101010101" pitchFamily="2" charset="-122"/>
                <a:cs typeface="+mn-cs"/>
              </a:rPr>
              <a:t>”</a:t>
            </a:r>
            <a:r>
              <a:rPr lang="zh-CN" altLang="en-US" sz="2700" b="1" strike="noStrike" noProof="1" dirty="0">
                <a:solidFill>
                  <a:schemeClr val="tx1"/>
                </a:solidFill>
                <a:latin typeface="Arial" panose="020B0604020202020204" pitchFamily="34" charset="0"/>
                <a:ea typeface="宋体" panose="02010600030101010101" pitchFamily="2" charset="-122"/>
                <a:cs typeface="+mn-cs"/>
              </a:rPr>
              <a:t>诈骗</a:t>
            </a:r>
            <a:endParaRPr lang="zh-CN" altLang="en-US" sz="2700" b="1" strike="noStrike" noProof="1" dirty="0">
              <a:solidFill>
                <a:schemeClr val="tx1"/>
              </a:solidFill>
            </a:endParaRPr>
          </a:p>
        </p:txBody>
      </p:sp>
      <p:pic>
        <p:nvPicPr>
          <p:cNvPr id="31748" name="图片 1" descr="C:/Users/Administrator/AppData/Local/Temp/picturecompress_20211215172424/output_44.pngoutput_44"/>
          <p:cNvPicPr>
            <a:picLocks noChangeAspect="1"/>
          </p:cNvPicPr>
          <p:nvPr/>
        </p:nvPicPr>
        <p:blipFill>
          <a:blip r:embed="rId1">
            <a:clrChange>
              <a:clrFrom>
                <a:srgbClr val="F1E1E2"/>
              </a:clrFrom>
              <a:clrTo>
                <a:srgbClr val="F1E1E2">
                  <a:alpha val="0"/>
                </a:srgbClr>
              </a:clrTo>
            </a:clrChange>
          </a:blip>
          <a:srcRect/>
          <a:stretch>
            <a:fillRect/>
          </a:stretch>
        </p:blipFill>
        <p:spPr>
          <a:xfrm>
            <a:off x="2743200" y="3930650"/>
            <a:ext cx="954088" cy="1220788"/>
          </a:xfrm>
          <a:prstGeom prst="rect">
            <a:avLst/>
          </a:prstGeom>
          <a:noFill/>
          <a:ln w="9525">
            <a:noFill/>
          </a:ln>
        </p:spPr>
      </p:pic>
      <p:pic>
        <p:nvPicPr>
          <p:cNvPr id="31749" name="图片 2" descr="C:/Users/Administrator/AppData/Local/Temp/picturecompress_20211215172424/output_45.pngoutput_45"/>
          <p:cNvPicPr>
            <a:picLocks noChangeAspect="1"/>
          </p:cNvPicPr>
          <p:nvPr/>
        </p:nvPicPr>
        <p:blipFill>
          <a:blip r:embed="rId2"/>
          <a:srcRect/>
          <a:stretch>
            <a:fillRect/>
          </a:stretch>
        </p:blipFill>
        <p:spPr>
          <a:xfrm>
            <a:off x="4140200" y="3930650"/>
            <a:ext cx="1933575" cy="1204913"/>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69" name="图片 2" descr="C:/Users/Administrator/AppData/Local/Temp/picturecompress_20211215172750/output_1.jpgoutput_1"/>
          <p:cNvPicPr>
            <a:picLocks noChangeAspect="1"/>
          </p:cNvPicPr>
          <p:nvPr>
            <p:custDataLst>
              <p:tags r:id="rId1"/>
            </p:custDataLst>
          </p:nvPr>
        </p:nvPicPr>
        <p:blipFill>
          <a:blip r:embed="rId2"/>
          <a:srcRect/>
          <a:stretch>
            <a:fillRect/>
          </a:stretch>
        </p:blipFill>
        <p:spPr>
          <a:xfrm>
            <a:off x="2195513" y="555625"/>
            <a:ext cx="3168650" cy="4494213"/>
          </a:xfrm>
          <a:prstGeom prst="rect">
            <a:avLst/>
          </a:prstGeom>
          <a:noFill/>
          <a:ln w="9525">
            <a:noFill/>
          </a:ln>
        </p:spPr>
      </p:pic>
      <p:sp>
        <p:nvSpPr>
          <p:cNvPr id="32770" name="文本框 2"/>
          <p:cNvSpPr txBox="1"/>
          <p:nvPr/>
        </p:nvSpPr>
        <p:spPr>
          <a:xfrm>
            <a:off x="395288" y="123825"/>
            <a:ext cx="6194425" cy="398463"/>
          </a:xfrm>
          <a:prstGeom prst="rect">
            <a:avLst/>
          </a:prstGeom>
          <a:solidFill>
            <a:srgbClr val="FFC000"/>
          </a:solidFill>
          <a:ln w="9525">
            <a:noFill/>
          </a:ln>
        </p:spPr>
        <p:txBody>
          <a:bodyPr anchor="t" anchorCtr="0">
            <a:spAutoFit/>
          </a:bodyPr>
          <a:p>
            <a:r>
              <a:rPr lang="zh-CN" altLang="en-US" sz="2000" dirty="0">
                <a:latin typeface="黑体" panose="02010609060101010101" pitchFamily="49" charset="-122"/>
                <a:ea typeface="黑体" panose="02010609060101010101" pitchFamily="49" charset="-122"/>
              </a:rPr>
              <a:t>下载、注册</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国家反诈中心</a:t>
            </a:r>
            <a:r>
              <a:rPr lang="en-US" altLang="zh-CN" sz="2000" dirty="0">
                <a:latin typeface="黑体" panose="02010609060101010101" pitchFamily="49" charset="-122"/>
                <a:ea typeface="黑体" panose="02010609060101010101" pitchFamily="49" charset="-122"/>
              </a:rPr>
              <a:t>APP”</a:t>
            </a:r>
            <a:r>
              <a:rPr lang="zh-CN" altLang="en-US" sz="2000" dirty="0">
                <a:latin typeface="黑体" panose="02010609060101010101" pitchFamily="49" charset="-122"/>
                <a:ea typeface="黑体" panose="02010609060101010101" pitchFamily="49" charset="-122"/>
              </a:rPr>
              <a:t>、启动来电预警模式</a:t>
            </a:r>
            <a:endParaRPr lang="zh-CN" altLang="en-US" sz="2000" dirty="0">
              <a:latin typeface="黑体" panose="02010609060101010101" pitchFamily="49" charset="-122"/>
              <a:ea typeface="黑体" panose="02010609060101010101" pitchFamily="49" charset="-122"/>
            </a:endParaRPr>
          </a:p>
        </p:txBody>
      </p:sp>
      <p:sp>
        <p:nvSpPr>
          <p:cNvPr id="32771" name="文本框 3"/>
          <p:cNvSpPr txBox="1"/>
          <p:nvPr/>
        </p:nvSpPr>
        <p:spPr>
          <a:xfrm>
            <a:off x="5435600" y="1203325"/>
            <a:ext cx="3560763" cy="2676525"/>
          </a:xfrm>
          <a:prstGeom prst="rect">
            <a:avLst/>
          </a:prstGeom>
          <a:solidFill>
            <a:srgbClr val="FFC000"/>
          </a:solidFill>
          <a:ln w="9525">
            <a:noFill/>
          </a:ln>
        </p:spPr>
        <p:txBody>
          <a:bodyPr anchor="t" anchorCtr="0">
            <a:spAutoFit/>
          </a:bodyPr>
          <a:p>
            <a:r>
              <a:rPr lang="zh-CN" altLang="en-US" sz="2400" b="1" dirty="0">
                <a:latin typeface="黑体" panose="02010609060101010101" pitchFamily="49" charset="-122"/>
                <a:ea typeface="黑体" panose="02010609060101010101" pitchFamily="49" charset="-122"/>
              </a:rPr>
              <a:t>第一步：</a:t>
            </a:r>
            <a:endParaRPr lang="zh-CN" altLang="en-US" sz="2400" b="1" dirty="0">
              <a:latin typeface="黑体" panose="02010609060101010101" pitchFamily="49" charset="-122"/>
              <a:ea typeface="黑体" panose="02010609060101010101" pitchFamily="49" charset="-122"/>
            </a:endParaRPr>
          </a:p>
          <a:p>
            <a:r>
              <a:rPr lang="zh-CN" altLang="en-US" sz="2400" b="1" dirty="0">
                <a:latin typeface="黑体" panose="02010609060101010101" pitchFamily="49" charset="-122"/>
                <a:ea typeface="黑体" panose="02010609060101010101" pitchFamily="49" charset="-122"/>
              </a:rPr>
              <a:t>用手机微信扫描此二维码下载国家反诈中心</a:t>
            </a:r>
            <a:r>
              <a:rPr lang="en-US" altLang="zh-CN" sz="2400" b="1" dirty="0">
                <a:latin typeface="黑体" panose="02010609060101010101" pitchFamily="49" charset="-122"/>
                <a:ea typeface="黑体" panose="02010609060101010101" pitchFamily="49" charset="-122"/>
              </a:rPr>
              <a:t>APP</a:t>
            </a:r>
            <a:r>
              <a:rPr lang="zh-CN" altLang="en-US" sz="2400" b="1" dirty="0">
                <a:latin typeface="黑体" panose="02010609060101010101" pitchFamily="49" charset="-122"/>
                <a:ea typeface="黑体" panose="02010609060101010101" pitchFamily="49" charset="-122"/>
              </a:rPr>
              <a:t>，或在手机应用商店里搜索</a:t>
            </a:r>
            <a:r>
              <a:rPr lang="zh-CN" altLang="en-US" sz="2400" b="1" dirty="0">
                <a:latin typeface="黑体" panose="02010609060101010101" pitchFamily="49" charset="-122"/>
                <a:ea typeface="黑体" panose="02010609060101010101" pitchFamily="49" charset="-122"/>
                <a:sym typeface="宋体" panose="02010600030101010101" pitchFamily="2" charset="-122"/>
              </a:rPr>
              <a:t>下载</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国家反诈中心</a:t>
            </a:r>
            <a:r>
              <a:rPr lang="en-US" altLang="zh-CN" sz="2400" b="1" dirty="0">
                <a:latin typeface="黑体" panose="02010609060101010101" pitchFamily="49" charset="-122"/>
                <a:ea typeface="黑体" panose="02010609060101010101" pitchFamily="49" charset="-122"/>
              </a:rPr>
              <a:t>APP”</a:t>
            </a:r>
            <a:r>
              <a:rPr lang="zh-CN" altLang="en-US" sz="2400" b="1" dirty="0">
                <a:latin typeface="黑体" panose="02010609060101010101" pitchFamily="49" charset="-122"/>
                <a:ea typeface="黑体" panose="02010609060101010101" pitchFamily="49" charset="-122"/>
              </a:rPr>
              <a:t>，下载后进行登录和注册。</a:t>
            </a:r>
            <a:endParaRPr lang="zh-CN" altLang="en-US" sz="2400" b="1" dirty="0">
              <a:latin typeface="黑体" panose="02010609060101010101" pitchFamily="49" charset="-122"/>
              <a:ea typeface="黑体" panose="02010609060101010101"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文本框 2"/>
          <p:cNvSpPr txBox="1"/>
          <p:nvPr/>
        </p:nvSpPr>
        <p:spPr>
          <a:xfrm>
            <a:off x="395288" y="123825"/>
            <a:ext cx="6194425" cy="398463"/>
          </a:xfrm>
          <a:prstGeom prst="rect">
            <a:avLst/>
          </a:prstGeom>
          <a:solidFill>
            <a:srgbClr val="FFC000"/>
          </a:solidFill>
          <a:ln w="9525">
            <a:noFill/>
          </a:ln>
        </p:spPr>
        <p:txBody>
          <a:bodyPr anchor="t" anchorCtr="0">
            <a:spAutoFit/>
          </a:bodyPr>
          <a:p>
            <a:r>
              <a:rPr lang="zh-CN" altLang="en-US" sz="2000" dirty="0">
                <a:latin typeface="黑体" panose="02010609060101010101" pitchFamily="49" charset="-122"/>
                <a:ea typeface="黑体" panose="02010609060101010101" pitchFamily="49" charset="-122"/>
              </a:rPr>
              <a:t>下载、注册</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国家反诈中心</a:t>
            </a:r>
            <a:r>
              <a:rPr lang="en-US" altLang="zh-CN" sz="2000" dirty="0">
                <a:latin typeface="黑体" panose="02010609060101010101" pitchFamily="49" charset="-122"/>
                <a:ea typeface="黑体" panose="02010609060101010101" pitchFamily="49" charset="-122"/>
              </a:rPr>
              <a:t>APP”</a:t>
            </a:r>
            <a:r>
              <a:rPr lang="zh-CN" altLang="en-US" sz="2000" dirty="0">
                <a:latin typeface="黑体" panose="02010609060101010101" pitchFamily="49" charset="-122"/>
                <a:ea typeface="黑体" panose="02010609060101010101" pitchFamily="49" charset="-122"/>
              </a:rPr>
              <a:t>、启动来电预警模式</a:t>
            </a:r>
            <a:endParaRPr lang="zh-CN" altLang="en-US" sz="2000" dirty="0">
              <a:latin typeface="黑体" panose="02010609060101010101" pitchFamily="49" charset="-122"/>
              <a:ea typeface="黑体" panose="02010609060101010101" pitchFamily="49" charset="-122"/>
            </a:endParaRPr>
          </a:p>
        </p:txBody>
      </p:sp>
      <p:sp>
        <p:nvSpPr>
          <p:cNvPr id="33794" name="文本框 3"/>
          <p:cNvSpPr txBox="1"/>
          <p:nvPr/>
        </p:nvSpPr>
        <p:spPr>
          <a:xfrm>
            <a:off x="755650" y="1347788"/>
            <a:ext cx="3209925" cy="1814512"/>
          </a:xfrm>
          <a:prstGeom prst="rect">
            <a:avLst/>
          </a:prstGeom>
          <a:solidFill>
            <a:srgbClr val="FFC000"/>
          </a:solidFill>
          <a:ln w="9525">
            <a:noFill/>
          </a:ln>
        </p:spPr>
        <p:txBody>
          <a:bodyPr anchor="t" anchorCtr="0">
            <a:spAutoFit/>
          </a:bodyPr>
          <a:p>
            <a:r>
              <a:rPr lang="zh-CN" altLang="en-US" sz="2800" b="1" dirty="0">
                <a:latin typeface="黑体" panose="02010609060101010101" pitchFamily="49" charset="-122"/>
                <a:ea typeface="黑体" panose="02010609060101010101" pitchFamily="49" charset="-122"/>
              </a:rPr>
              <a:t>第二步：</a:t>
            </a:r>
            <a:endParaRPr lang="zh-CN" altLang="en-US" sz="2800" b="1" dirty="0">
              <a:latin typeface="黑体" panose="02010609060101010101" pitchFamily="49" charset="-122"/>
              <a:ea typeface="黑体" panose="02010609060101010101" pitchFamily="49" charset="-122"/>
            </a:endParaRPr>
          </a:p>
          <a:p>
            <a:r>
              <a:rPr lang="zh-CN" altLang="en-US" sz="2800" b="1" dirty="0">
                <a:latin typeface="黑体" panose="02010609060101010101" pitchFamily="49" charset="-122"/>
                <a:ea typeface="黑体" panose="02010609060101010101" pitchFamily="49" charset="-122"/>
              </a:rPr>
              <a:t>下载后点击</a:t>
            </a:r>
            <a:r>
              <a:rPr lang="en-US" altLang="zh-CN" sz="2800" b="1" dirty="0">
                <a:latin typeface="黑体" panose="02010609060101010101" pitchFamily="49" charset="-122"/>
                <a:ea typeface="黑体" panose="02010609060101010101" pitchFamily="49" charset="-122"/>
              </a:rPr>
              <a:t>APP</a:t>
            </a:r>
            <a:r>
              <a:rPr lang="zh-CN" altLang="en-US" sz="2800" b="1" dirty="0">
                <a:latin typeface="黑体" panose="02010609060101010101" pitchFamily="49" charset="-122"/>
                <a:ea typeface="黑体" panose="02010609060101010101" pitchFamily="49" charset="-122"/>
              </a:rPr>
              <a:t>进入登录和注册页面，进行登录和注册。</a:t>
            </a:r>
            <a:endParaRPr lang="zh-CN" altLang="en-US" sz="2800" b="1" dirty="0">
              <a:latin typeface="黑体" panose="02010609060101010101" pitchFamily="49" charset="-122"/>
              <a:ea typeface="黑体" panose="02010609060101010101" pitchFamily="49" charset="-122"/>
            </a:endParaRPr>
          </a:p>
        </p:txBody>
      </p:sp>
      <p:pic>
        <p:nvPicPr>
          <p:cNvPr id="33795" name="图片 4" descr="C:/Users/Administrator/AppData/Local/Temp/picturecompress_20211215172424/output_47.pngoutput_47"/>
          <p:cNvPicPr>
            <a:picLocks noChangeAspect="1"/>
          </p:cNvPicPr>
          <p:nvPr/>
        </p:nvPicPr>
        <p:blipFill>
          <a:blip r:embed="rId1"/>
          <a:stretch>
            <a:fillRect/>
          </a:stretch>
        </p:blipFill>
        <p:spPr>
          <a:xfrm>
            <a:off x="4140200" y="555625"/>
            <a:ext cx="1995488" cy="4321175"/>
          </a:xfrm>
          <a:prstGeom prst="rect">
            <a:avLst/>
          </a:prstGeom>
          <a:noFill/>
          <a:ln w="28575" cap="flat" cmpd="sng">
            <a:solidFill>
              <a:srgbClr val="385D8A"/>
            </a:solidFill>
            <a:prstDash val="solid"/>
            <a:round/>
            <a:headEnd type="none" w="med" len="med"/>
            <a:tailEnd type="none" w="med" len="med"/>
          </a:ln>
        </p:spPr>
      </p:pic>
      <p:sp>
        <p:nvSpPr>
          <p:cNvPr id="6" name="椭圆 5"/>
          <p:cNvSpPr/>
          <p:nvPr/>
        </p:nvSpPr>
        <p:spPr>
          <a:xfrm>
            <a:off x="3924300" y="1924050"/>
            <a:ext cx="2497138" cy="1858963"/>
          </a:xfrm>
          <a:prstGeom prst="ellipse">
            <a:avLst/>
          </a:prstGeom>
          <a:noFill/>
          <a:ln>
            <a:solidFill>
              <a:srgbClr val="C00000"/>
            </a:solid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afterEffect">
                                  <p:stCondLst>
                                    <p:cond delay="0"/>
                                  </p:stCondLst>
                                  <p:endCondLst>
                                    <p:cond evt="onNext">
                                      <p:tgtEl>
                                        <p:sldTgt/>
                                      </p:tgtEl>
                                    </p:cond>
                                  </p:end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文本框 2"/>
          <p:cNvSpPr txBox="1"/>
          <p:nvPr/>
        </p:nvSpPr>
        <p:spPr>
          <a:xfrm>
            <a:off x="395288" y="123825"/>
            <a:ext cx="6194425" cy="398463"/>
          </a:xfrm>
          <a:prstGeom prst="rect">
            <a:avLst/>
          </a:prstGeom>
          <a:solidFill>
            <a:srgbClr val="FFC000"/>
          </a:solidFill>
          <a:ln w="9525">
            <a:noFill/>
          </a:ln>
        </p:spPr>
        <p:txBody>
          <a:bodyPr anchor="t" anchorCtr="0">
            <a:spAutoFit/>
          </a:bodyPr>
          <a:p>
            <a:r>
              <a:rPr lang="zh-CN" altLang="en-US" sz="2000" dirty="0">
                <a:latin typeface="黑体" panose="02010609060101010101" pitchFamily="49" charset="-122"/>
                <a:ea typeface="黑体" panose="02010609060101010101" pitchFamily="49" charset="-122"/>
              </a:rPr>
              <a:t>下载、注册</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国家反诈中心</a:t>
            </a:r>
            <a:r>
              <a:rPr lang="en-US" altLang="zh-CN" sz="2000" dirty="0">
                <a:latin typeface="黑体" panose="02010609060101010101" pitchFamily="49" charset="-122"/>
                <a:ea typeface="黑体" panose="02010609060101010101" pitchFamily="49" charset="-122"/>
              </a:rPr>
              <a:t>APP”</a:t>
            </a:r>
            <a:r>
              <a:rPr lang="zh-CN" altLang="en-US" sz="2000" dirty="0">
                <a:latin typeface="黑体" panose="02010609060101010101" pitchFamily="49" charset="-122"/>
                <a:ea typeface="黑体" panose="02010609060101010101" pitchFamily="49" charset="-122"/>
              </a:rPr>
              <a:t>、启动来电预警模式</a:t>
            </a:r>
            <a:endParaRPr lang="zh-CN" altLang="en-US" sz="2000" dirty="0">
              <a:latin typeface="黑体" panose="02010609060101010101" pitchFamily="49" charset="-122"/>
              <a:ea typeface="黑体" panose="02010609060101010101" pitchFamily="49" charset="-122"/>
            </a:endParaRPr>
          </a:p>
        </p:txBody>
      </p:sp>
      <p:sp>
        <p:nvSpPr>
          <p:cNvPr id="34818" name="文本框 3"/>
          <p:cNvSpPr txBox="1"/>
          <p:nvPr/>
        </p:nvSpPr>
        <p:spPr>
          <a:xfrm>
            <a:off x="755650" y="915988"/>
            <a:ext cx="3209925" cy="3538537"/>
          </a:xfrm>
          <a:prstGeom prst="rect">
            <a:avLst/>
          </a:prstGeom>
          <a:solidFill>
            <a:srgbClr val="FFC000"/>
          </a:solidFill>
          <a:ln w="9525">
            <a:noFill/>
          </a:ln>
        </p:spPr>
        <p:txBody>
          <a:bodyPr anchor="t" anchorCtr="0">
            <a:spAutoFit/>
          </a:bodyPr>
          <a:p>
            <a:r>
              <a:rPr lang="zh-CN" altLang="en-US" sz="2800" b="1" dirty="0">
                <a:latin typeface="黑体" panose="02010609060101010101" pitchFamily="49" charset="-122"/>
                <a:ea typeface="黑体" panose="02010609060101010101" pitchFamily="49" charset="-122"/>
              </a:rPr>
              <a:t>第三步：</a:t>
            </a:r>
            <a:endParaRPr lang="zh-CN" altLang="en-US" sz="2800" b="1" dirty="0">
              <a:latin typeface="黑体" panose="02010609060101010101" pitchFamily="49" charset="-122"/>
              <a:ea typeface="黑体" panose="02010609060101010101" pitchFamily="49" charset="-122"/>
            </a:endParaRPr>
          </a:p>
          <a:p>
            <a:r>
              <a:rPr lang="zh-CN" altLang="en-US" sz="2800" b="1" dirty="0">
                <a:latin typeface="黑体" panose="02010609060101010101" pitchFamily="49" charset="-122"/>
                <a:ea typeface="黑体" panose="02010609060101010101" pitchFamily="49" charset="-122"/>
              </a:rPr>
              <a:t>登录和注册后，点击</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我的</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，在点击此页面上方头像旁的</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点击查看个人信息</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，之后跳转到</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个人信息</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页面。</a:t>
            </a:r>
            <a:endParaRPr lang="zh-CN" altLang="en-US" sz="2800" b="1" dirty="0">
              <a:latin typeface="黑体" panose="02010609060101010101" pitchFamily="49" charset="-122"/>
              <a:ea typeface="黑体" panose="02010609060101010101" pitchFamily="49" charset="-122"/>
            </a:endParaRPr>
          </a:p>
        </p:txBody>
      </p:sp>
      <p:pic>
        <p:nvPicPr>
          <p:cNvPr id="34819" name="图片 4" descr="C:/Users/Administrator/AppData/Local/Temp/picturecompress_20211215172424/output_48.jpgoutput_48"/>
          <p:cNvPicPr>
            <a:picLocks noChangeAspect="1"/>
          </p:cNvPicPr>
          <p:nvPr/>
        </p:nvPicPr>
        <p:blipFill>
          <a:blip r:embed="rId1"/>
          <a:stretch>
            <a:fillRect/>
          </a:stretch>
        </p:blipFill>
        <p:spPr>
          <a:xfrm>
            <a:off x="4140200" y="557213"/>
            <a:ext cx="1995488" cy="4318000"/>
          </a:xfrm>
          <a:prstGeom prst="rect">
            <a:avLst/>
          </a:prstGeom>
          <a:noFill/>
          <a:ln w="28575" cap="flat" cmpd="sng">
            <a:solidFill>
              <a:srgbClr val="385D8A"/>
            </a:solidFill>
            <a:prstDash val="solid"/>
            <a:round/>
            <a:headEnd type="none" w="med" len="med"/>
            <a:tailEnd type="none" w="med" len="med"/>
          </a:ln>
        </p:spPr>
      </p:pic>
      <p:sp>
        <p:nvSpPr>
          <p:cNvPr id="6" name="椭圆 5"/>
          <p:cNvSpPr/>
          <p:nvPr/>
        </p:nvSpPr>
        <p:spPr>
          <a:xfrm>
            <a:off x="5364163" y="4191000"/>
            <a:ext cx="1119188" cy="685800"/>
          </a:xfrm>
          <a:prstGeom prst="ellipse">
            <a:avLst/>
          </a:prstGeom>
          <a:noFill/>
          <a:ln>
            <a:solidFill>
              <a:srgbClr val="C00000"/>
            </a:solid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椭圆 1"/>
          <p:cNvSpPr/>
          <p:nvPr/>
        </p:nvSpPr>
        <p:spPr>
          <a:xfrm>
            <a:off x="4578350" y="915988"/>
            <a:ext cx="1119188" cy="685800"/>
          </a:xfrm>
          <a:prstGeom prst="ellipse">
            <a:avLst/>
          </a:prstGeom>
          <a:noFill/>
          <a:ln>
            <a:solidFill>
              <a:srgbClr val="C00000"/>
            </a:solid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afterEffect">
                                  <p:stCondLst>
                                    <p:cond delay="0"/>
                                  </p:stCondLst>
                                  <p:endCondLst>
                                    <p:cond evt="onNext">
                                      <p:tgtEl>
                                        <p:sldTgt/>
                                      </p:tgtEl>
                                    </p:cond>
                                  </p:end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8" fill="hold">
                            <p:stCondLst>
                              <p:cond delay="500"/>
                            </p:stCondLst>
                            <p:childTnLst>
                              <p:par>
                                <p:cTn id="9" presetID="26" presetClass="emph" presetSubtype="0" repeatCount="indefinite" fill="hold" grpId="0" nodeType="afterEffect">
                                  <p:stCondLst>
                                    <p:cond delay="0"/>
                                  </p:stCondLst>
                                  <p:endCondLst>
                                    <p:cond evt="onNext">
                                      <p:tgtEl>
                                        <p:sldTgt/>
                                      </p:tgtEl>
                                    </p:cond>
                                  </p:endCondLst>
                                  <p:childTnLst>
                                    <p:animEffect transition="out" filter="fade">
                                      <p:cBhvr>
                                        <p:cTn id="10" dur="500" tmFilter="0, 0; .2, .5; .8, .5; 1, 0"/>
                                        <p:tgtEl>
                                          <p:spTgt spid="2"/>
                                        </p:tgtEl>
                                      </p:cBhvr>
                                    </p:animEffect>
                                    <p:animScale>
                                      <p:cBhvr>
                                        <p:cTn id="11" dur="250" autoRev="1" fill="hold"/>
                                        <p:tgtEl>
                                          <p:spTgt spid="2"/>
                                        </p:tgtEl>
                                      </p:cBhvr>
                                      <p:by x="105000" y="105000"/>
                                    </p:animScale>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2" grpId="0" bldLvl="0" animBg="1"/>
      <p:bldP spid="2"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TextBox 12"/>
          <p:cNvSpPr txBox="1"/>
          <p:nvPr/>
        </p:nvSpPr>
        <p:spPr>
          <a:xfrm>
            <a:off x="182563" y="754063"/>
            <a:ext cx="2484437" cy="460375"/>
          </a:xfrm>
          <a:prstGeom prst="rect">
            <a:avLst/>
          </a:prstGeom>
          <a:noFill/>
          <a:ln w="9525">
            <a:noFill/>
          </a:ln>
        </p:spPr>
        <p:txBody>
          <a:bodyPr wrap="none" anchor="t" anchorCtr="0">
            <a:spAutoFit/>
          </a:bodyPr>
          <a:p>
            <a:r>
              <a:rPr lang="en-US" altLang="zh-CN" sz="2400" b="1" dirty="0">
                <a:latin typeface="黑体" panose="02010609060101010101" pitchFamily="49" charset="-122"/>
                <a:ea typeface="黑体" panose="02010609060101010101" pitchFamily="49" charset="-122"/>
              </a:rPr>
              <a:t>Contents   </a:t>
            </a:r>
            <a:r>
              <a:rPr lang="zh-CN" altLang="en-US" sz="2400" b="1" dirty="0">
                <a:latin typeface="黑体" panose="02010609060101010101" pitchFamily="49" charset="-122"/>
                <a:ea typeface="黑体" panose="02010609060101010101" pitchFamily="49" charset="-122"/>
              </a:rPr>
              <a:t>目录</a:t>
            </a:r>
            <a:endParaRPr lang="zh-CN" altLang="en-US" sz="2400" b="1" dirty="0">
              <a:latin typeface="黑体" panose="02010609060101010101" pitchFamily="49" charset="-122"/>
              <a:ea typeface="黑体" panose="02010609060101010101" pitchFamily="49" charset="-122"/>
            </a:endParaRPr>
          </a:p>
        </p:txBody>
      </p:sp>
      <p:sp>
        <p:nvSpPr>
          <p:cNvPr id="32" name="文本框 31"/>
          <p:cNvSpPr txBox="1"/>
          <p:nvPr>
            <p:custDataLst>
              <p:tags r:id="rId1"/>
            </p:custDataLst>
          </p:nvPr>
        </p:nvSpPr>
        <p:spPr bwMode="auto">
          <a:xfrm>
            <a:off x="3563938" y="1149350"/>
            <a:ext cx="3492500" cy="307975"/>
          </a:xfrm>
          <a:prstGeom prst="rect">
            <a:avLst/>
          </a:prstGeom>
          <a:noFill/>
          <a:ln>
            <a:noFill/>
          </a:ln>
        </p:spPr>
        <p:txBody>
          <a:bodyPr lIns="68580" tIns="34290" rIns="68580" bIns="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350" b="1" i="0" u="none" strike="noStrike" kern="1200" cap="none" spc="30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t>什么是电信网络诈骗</a:t>
            </a:r>
            <a:endParaRPr kumimoji="0" lang="zh-CN" altLang="en-US" sz="1350" b="1" i="0" u="none" strike="noStrike" kern="1200" cap="none" spc="30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70" name="文本框 69"/>
          <p:cNvSpPr txBox="1"/>
          <p:nvPr>
            <p:custDataLst>
              <p:tags r:id="rId2"/>
            </p:custDataLst>
          </p:nvPr>
        </p:nvSpPr>
        <p:spPr bwMode="auto">
          <a:xfrm>
            <a:off x="3563938" y="1839913"/>
            <a:ext cx="3492500" cy="309563"/>
          </a:xfrm>
          <a:prstGeom prst="rect">
            <a:avLst/>
          </a:prstGeom>
          <a:noFill/>
          <a:ln>
            <a:noFill/>
          </a:ln>
        </p:spPr>
        <p:txBody>
          <a:bodyPr lIns="68580" tIns="34290" rIns="68580" bIns="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350" b="1" i="0" u="none" strike="noStrike" kern="1200" cap="none" spc="30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t>诈骗的常见形式及如何防范</a:t>
            </a:r>
            <a:endParaRPr kumimoji="0" lang="zh-CN" altLang="en-US" sz="1350" b="1" i="0" u="none" strike="noStrike" kern="1200" cap="none" spc="30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74" name="文本框 73"/>
          <p:cNvSpPr txBox="1"/>
          <p:nvPr>
            <p:custDataLst>
              <p:tags r:id="rId3"/>
            </p:custDataLst>
          </p:nvPr>
        </p:nvSpPr>
        <p:spPr bwMode="auto">
          <a:xfrm>
            <a:off x="3563938" y="2635250"/>
            <a:ext cx="3492500" cy="309563"/>
          </a:xfrm>
          <a:prstGeom prst="rect">
            <a:avLst/>
          </a:prstGeom>
          <a:noFill/>
          <a:ln>
            <a:noFill/>
          </a:ln>
        </p:spPr>
        <p:txBody>
          <a:bodyPr lIns="68580" tIns="34290" rIns="68580" bIns="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20000"/>
              </a:lnSpc>
              <a:spcBef>
                <a:spcPct val="0"/>
              </a:spcBef>
              <a:spcAft>
                <a:spcPct val="0"/>
              </a:spcAft>
              <a:buClrTx/>
              <a:buSzTx/>
              <a:buFontTx/>
              <a:buNone/>
              <a:defRPr/>
            </a:pPr>
            <a:r>
              <a:rPr lang="zh-CN" altLang="en-US" sz="1350" b="1" strike="noStrike" spc="30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sym typeface="+mn-ea"/>
              </a:rPr>
              <a:t>安装、注册</a:t>
            </a:r>
            <a:r>
              <a:rPr lang="en-US" altLang="zh-CN" sz="1350" b="1" strike="noStrike" spc="30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sym typeface="+mn-ea"/>
              </a:rPr>
              <a:t>“</a:t>
            </a:r>
            <a:r>
              <a:rPr lang="zh-CN" altLang="en-US" sz="1350" b="1" strike="noStrike" spc="30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sym typeface="+mn-ea"/>
              </a:rPr>
              <a:t>国家反诈中心</a:t>
            </a:r>
            <a:r>
              <a:rPr lang="en-US" altLang="zh-CN" sz="1350" b="1" strike="noStrike" spc="30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sym typeface="+mn-ea"/>
              </a:rPr>
              <a:t>APP”</a:t>
            </a:r>
            <a:endParaRPr kumimoji="0" lang="en-US" altLang="zh-CN" sz="1350" b="1" i="0" u="none" strike="noStrike" kern="1200" cap="none" spc="30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a:p>
            <a:pPr marL="0" marR="0" lvl="0" indent="0" algn="l" defTabSz="913765" rtl="0" eaLnBrk="1" fontAlgn="auto" latinLnBrk="0" hangingPunct="1">
              <a:lnSpc>
                <a:spcPct val="120000"/>
              </a:lnSpc>
              <a:spcBef>
                <a:spcPct val="0"/>
              </a:spcBef>
              <a:spcAft>
                <a:spcPct val="0"/>
              </a:spcAft>
              <a:buClrTx/>
              <a:buSzTx/>
              <a:buFontTx/>
              <a:buNone/>
              <a:defRPr/>
            </a:pPr>
            <a:endParaRPr kumimoji="0" lang="zh-CN" altLang="en-US" sz="1350" b="1" i="0" u="none" strike="noStrike" kern="1200" cap="none" spc="30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78" name="文本框 77"/>
          <p:cNvSpPr txBox="1"/>
          <p:nvPr>
            <p:custDataLst>
              <p:tags r:id="rId4"/>
            </p:custDataLst>
          </p:nvPr>
        </p:nvSpPr>
        <p:spPr bwMode="auto">
          <a:xfrm>
            <a:off x="3563938" y="3127375"/>
            <a:ext cx="3492500" cy="309563"/>
          </a:xfrm>
          <a:prstGeom prst="rect">
            <a:avLst/>
          </a:prstGeom>
          <a:noFill/>
          <a:ln>
            <a:noFill/>
          </a:ln>
        </p:spPr>
        <p:txBody>
          <a:bodyPr lIns="68580" tIns="34290" rIns="68580" bIns="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20000"/>
              </a:lnSpc>
              <a:spcBef>
                <a:spcPct val="0"/>
              </a:spcBef>
              <a:spcAft>
                <a:spcPct val="0"/>
              </a:spcAft>
              <a:buClrTx/>
              <a:buSzTx/>
              <a:buFontTx/>
              <a:buNone/>
              <a:defRPr/>
            </a:pPr>
            <a:r>
              <a:rPr lang="zh-CN" sz="1350" b="1" strike="noStrike" spc="30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sym typeface="+mn-ea"/>
              </a:rPr>
              <a:t>我校典型案例警示</a:t>
            </a:r>
            <a:endParaRPr kumimoji="0" lang="zh-CN" sz="1350" b="1" i="0" u="none" strike="noStrike" kern="1200" cap="none" spc="30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cxnSp>
        <p:nvCxnSpPr>
          <p:cNvPr id="88" name="直接连接符 87"/>
          <p:cNvCxnSpPr/>
          <p:nvPr>
            <p:custDataLst>
              <p:tags r:id="rId5"/>
            </p:custDataLst>
          </p:nvPr>
        </p:nvCxnSpPr>
        <p:spPr>
          <a:xfrm>
            <a:off x="3492500" y="1487488"/>
            <a:ext cx="3492500" cy="0"/>
          </a:xfrm>
          <a:prstGeom prst="line">
            <a:avLst/>
          </a:prstGeom>
          <a:ln w="3175" cap="rnd">
            <a:solidFill>
              <a:schemeClr val="tx1">
                <a:lumMod val="75000"/>
                <a:lumOff val="2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custDataLst>
              <p:tags r:id="rId6"/>
            </p:custDataLst>
          </p:nvPr>
        </p:nvCxnSpPr>
        <p:spPr>
          <a:xfrm>
            <a:off x="3492500" y="2178050"/>
            <a:ext cx="3492500" cy="0"/>
          </a:xfrm>
          <a:prstGeom prst="line">
            <a:avLst/>
          </a:prstGeom>
          <a:ln w="3175" cap="rnd">
            <a:solidFill>
              <a:schemeClr val="tx1">
                <a:lumMod val="75000"/>
                <a:lumOff val="2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custDataLst>
              <p:tags r:id="rId7"/>
            </p:custDataLst>
          </p:nvPr>
        </p:nvCxnSpPr>
        <p:spPr>
          <a:xfrm>
            <a:off x="3492500" y="2820988"/>
            <a:ext cx="3492500" cy="0"/>
          </a:xfrm>
          <a:prstGeom prst="line">
            <a:avLst/>
          </a:prstGeom>
          <a:ln w="3175" cap="rnd">
            <a:solidFill>
              <a:schemeClr val="tx1">
                <a:lumMod val="75000"/>
                <a:lumOff val="2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菱形 2"/>
          <p:cNvSpPr/>
          <p:nvPr>
            <p:custDataLst>
              <p:tags r:id="rId8"/>
            </p:custDataLst>
          </p:nvPr>
        </p:nvSpPr>
        <p:spPr>
          <a:xfrm>
            <a:off x="2884488" y="1127125"/>
            <a:ext cx="571500" cy="571500"/>
          </a:xfrm>
          <a:prstGeom prst="diamond">
            <a:avLst/>
          </a:prstGeom>
          <a:solidFill>
            <a:srgbClr val="006E3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en-US" altLang="zh-CN" sz="900" b="1"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01</a:t>
            </a:r>
            <a:endParaRPr kumimoji="0" lang="en-US" altLang="zh-CN" sz="900" b="1"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 name="菱形 3"/>
          <p:cNvSpPr/>
          <p:nvPr>
            <p:custDataLst>
              <p:tags r:id="rId9"/>
            </p:custDataLst>
          </p:nvPr>
        </p:nvSpPr>
        <p:spPr>
          <a:xfrm>
            <a:off x="2884488" y="1770063"/>
            <a:ext cx="571500" cy="571500"/>
          </a:xfrm>
          <a:prstGeom prst="diamond">
            <a:avLst/>
          </a:prstGeom>
          <a:solidFill>
            <a:srgbClr val="9DC31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en-US" altLang="zh-CN" sz="900" b="1"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02</a:t>
            </a:r>
            <a:endParaRPr kumimoji="0" lang="en-US" altLang="zh-CN" sz="900" b="1"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 name="菱形 4"/>
          <p:cNvSpPr/>
          <p:nvPr>
            <p:custDataLst>
              <p:tags r:id="rId10"/>
            </p:custDataLst>
          </p:nvPr>
        </p:nvSpPr>
        <p:spPr>
          <a:xfrm>
            <a:off x="2884488" y="2413000"/>
            <a:ext cx="571500" cy="571500"/>
          </a:xfrm>
          <a:prstGeom prst="diamond">
            <a:avLst/>
          </a:prstGeom>
          <a:solidFill>
            <a:srgbClr val="006D3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en-US" altLang="zh-CN" sz="900" b="1"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03</a:t>
            </a:r>
            <a:endParaRPr kumimoji="0" lang="en-US" altLang="zh-CN" sz="900" b="1"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 name="菱形 5"/>
          <p:cNvSpPr/>
          <p:nvPr>
            <p:custDataLst>
              <p:tags r:id="rId11"/>
            </p:custDataLst>
          </p:nvPr>
        </p:nvSpPr>
        <p:spPr>
          <a:xfrm>
            <a:off x="2884488" y="3054350"/>
            <a:ext cx="571500" cy="571500"/>
          </a:xfrm>
          <a:prstGeom prst="diamond">
            <a:avLst/>
          </a:prstGeom>
          <a:solidFill>
            <a:srgbClr val="9DC31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en-US" altLang="zh-CN" sz="900" b="1"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04</a:t>
            </a:r>
            <a:endParaRPr kumimoji="0" lang="en-US" altLang="zh-CN" sz="900" b="1"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7" name="直接连接符 6"/>
          <p:cNvCxnSpPr/>
          <p:nvPr>
            <p:custDataLst>
              <p:tags r:id="rId12"/>
            </p:custDataLst>
          </p:nvPr>
        </p:nvCxnSpPr>
        <p:spPr>
          <a:xfrm>
            <a:off x="3563938" y="3430588"/>
            <a:ext cx="3492500" cy="0"/>
          </a:xfrm>
          <a:prstGeom prst="line">
            <a:avLst/>
          </a:prstGeom>
          <a:ln w="3175" cap="rnd">
            <a:solidFill>
              <a:schemeClr val="tx1">
                <a:lumMod val="75000"/>
                <a:lumOff val="2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8" name="菱形 7"/>
          <p:cNvSpPr/>
          <p:nvPr>
            <p:custDataLst>
              <p:tags r:id="rId13"/>
            </p:custDataLst>
          </p:nvPr>
        </p:nvSpPr>
        <p:spPr>
          <a:xfrm>
            <a:off x="2884488" y="3670300"/>
            <a:ext cx="571500" cy="571500"/>
          </a:xfrm>
          <a:prstGeom prst="diamond">
            <a:avLst/>
          </a:prstGeom>
          <a:solidFill>
            <a:srgbClr val="006D3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en-US" altLang="zh-CN" sz="900" b="1"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05</a:t>
            </a:r>
            <a:endParaRPr kumimoji="0" lang="en-US" altLang="zh-CN" sz="900" b="1"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9" name="直接连接符 8"/>
          <p:cNvCxnSpPr/>
          <p:nvPr>
            <p:custDataLst>
              <p:tags r:id="rId14"/>
            </p:custDataLst>
          </p:nvPr>
        </p:nvCxnSpPr>
        <p:spPr>
          <a:xfrm>
            <a:off x="3563938" y="3956050"/>
            <a:ext cx="3492500" cy="0"/>
          </a:xfrm>
          <a:prstGeom prst="line">
            <a:avLst/>
          </a:prstGeom>
          <a:ln w="3175" cap="rnd">
            <a:solidFill>
              <a:schemeClr val="tx1">
                <a:lumMod val="75000"/>
                <a:lumOff val="2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15"/>
            </p:custDataLst>
          </p:nvPr>
        </p:nvSpPr>
        <p:spPr bwMode="auto">
          <a:xfrm>
            <a:off x="3595688" y="3625850"/>
            <a:ext cx="3492500" cy="309563"/>
          </a:xfrm>
          <a:prstGeom prst="rect">
            <a:avLst/>
          </a:prstGeom>
          <a:noFill/>
          <a:ln>
            <a:noFill/>
          </a:ln>
        </p:spPr>
        <p:txBody>
          <a:bodyPr lIns="68580" tIns="34290" rIns="68580" bIns="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350" b="1" i="0" u="none" strike="noStrike" kern="1200" cap="none" spc="30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t>其他学校典型案例警示</a:t>
            </a:r>
            <a:endParaRPr kumimoji="0" lang="en-US" altLang="zh-CN" sz="1350" b="1" i="0" u="none" strike="noStrike" kern="1200" cap="none" spc="30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文本框 2"/>
          <p:cNvSpPr txBox="1"/>
          <p:nvPr/>
        </p:nvSpPr>
        <p:spPr>
          <a:xfrm>
            <a:off x="395288" y="123825"/>
            <a:ext cx="6194425" cy="398463"/>
          </a:xfrm>
          <a:prstGeom prst="rect">
            <a:avLst/>
          </a:prstGeom>
          <a:solidFill>
            <a:srgbClr val="FFC000"/>
          </a:solidFill>
          <a:ln w="9525">
            <a:noFill/>
          </a:ln>
        </p:spPr>
        <p:txBody>
          <a:bodyPr anchor="t" anchorCtr="0">
            <a:spAutoFit/>
          </a:bodyPr>
          <a:p>
            <a:r>
              <a:rPr lang="zh-CN" altLang="en-US" sz="2000" dirty="0">
                <a:latin typeface="黑体" panose="02010609060101010101" pitchFamily="49" charset="-122"/>
                <a:ea typeface="黑体" panose="02010609060101010101" pitchFamily="49" charset="-122"/>
              </a:rPr>
              <a:t>下载、注册</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国家反诈中心</a:t>
            </a:r>
            <a:r>
              <a:rPr lang="en-US" altLang="zh-CN" sz="2000" dirty="0">
                <a:latin typeface="黑体" panose="02010609060101010101" pitchFamily="49" charset="-122"/>
                <a:ea typeface="黑体" panose="02010609060101010101" pitchFamily="49" charset="-122"/>
              </a:rPr>
              <a:t>APP”</a:t>
            </a:r>
            <a:r>
              <a:rPr lang="zh-CN" altLang="en-US" sz="2000" dirty="0">
                <a:latin typeface="黑体" panose="02010609060101010101" pitchFamily="49" charset="-122"/>
                <a:ea typeface="黑体" panose="02010609060101010101" pitchFamily="49" charset="-122"/>
              </a:rPr>
              <a:t>、启动来电预警模式</a:t>
            </a:r>
            <a:endParaRPr lang="zh-CN" altLang="en-US" sz="2000" dirty="0">
              <a:latin typeface="黑体" panose="02010609060101010101" pitchFamily="49" charset="-122"/>
              <a:ea typeface="黑体" panose="02010609060101010101" pitchFamily="49" charset="-122"/>
            </a:endParaRPr>
          </a:p>
        </p:txBody>
      </p:sp>
      <p:sp>
        <p:nvSpPr>
          <p:cNvPr id="35842" name="文本框 3"/>
          <p:cNvSpPr txBox="1"/>
          <p:nvPr/>
        </p:nvSpPr>
        <p:spPr>
          <a:xfrm>
            <a:off x="611188" y="915988"/>
            <a:ext cx="2646362" cy="1814512"/>
          </a:xfrm>
          <a:prstGeom prst="rect">
            <a:avLst/>
          </a:prstGeom>
          <a:solidFill>
            <a:srgbClr val="FFC000"/>
          </a:solidFill>
          <a:ln w="9525">
            <a:noFill/>
          </a:ln>
        </p:spPr>
        <p:txBody>
          <a:bodyPr anchor="t" anchorCtr="0">
            <a:spAutoFit/>
          </a:bodyPr>
          <a:p>
            <a:r>
              <a:rPr lang="zh-CN" altLang="en-US" sz="2800" b="1" dirty="0">
                <a:latin typeface="黑体" panose="02010609060101010101" pitchFamily="49" charset="-122"/>
                <a:ea typeface="黑体" panose="02010609060101010101" pitchFamily="49" charset="-122"/>
              </a:rPr>
              <a:t>第四步：</a:t>
            </a:r>
            <a:endParaRPr lang="zh-CN" altLang="en-US" sz="2800" b="1" dirty="0">
              <a:latin typeface="黑体" panose="02010609060101010101" pitchFamily="49" charset="-122"/>
              <a:ea typeface="黑体" panose="02010609060101010101" pitchFamily="49" charset="-122"/>
            </a:endParaRPr>
          </a:p>
          <a:p>
            <a:r>
              <a:rPr lang="zh-CN" altLang="en-US" sz="2800" b="1" dirty="0">
                <a:latin typeface="黑体" panose="02010609060101010101" pitchFamily="49" charset="-122"/>
                <a:ea typeface="黑体" panose="02010609060101010101" pitchFamily="49" charset="-122"/>
              </a:rPr>
              <a:t>在</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个人信息</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页面填写相关详细信息。</a:t>
            </a:r>
            <a:endParaRPr lang="zh-CN" altLang="en-US" sz="2800" b="1" dirty="0">
              <a:latin typeface="黑体" panose="02010609060101010101" pitchFamily="49" charset="-122"/>
              <a:ea typeface="黑体" panose="02010609060101010101" pitchFamily="49" charset="-122"/>
            </a:endParaRPr>
          </a:p>
        </p:txBody>
      </p:sp>
      <p:pic>
        <p:nvPicPr>
          <p:cNvPr id="35843" name="图片 4" descr="C:/Users/Administrator/AppData/Local/Temp/picturecompress_20211215172424/output_49.jpgoutput_49"/>
          <p:cNvPicPr>
            <a:picLocks noChangeAspect="1"/>
          </p:cNvPicPr>
          <p:nvPr/>
        </p:nvPicPr>
        <p:blipFill>
          <a:blip r:embed="rId1"/>
          <a:srcRect/>
          <a:stretch>
            <a:fillRect/>
          </a:stretch>
        </p:blipFill>
        <p:spPr>
          <a:xfrm>
            <a:off x="3492500" y="522288"/>
            <a:ext cx="2060575" cy="4513262"/>
          </a:xfrm>
          <a:prstGeom prst="rect">
            <a:avLst/>
          </a:prstGeom>
          <a:noFill/>
          <a:ln w="28575" cap="flat" cmpd="sng">
            <a:solidFill>
              <a:srgbClr val="385D8A"/>
            </a:solidFill>
            <a:prstDash val="solid"/>
            <a:round/>
            <a:headEnd type="none" w="med" len="med"/>
            <a:tailEnd type="none" w="med" len="med"/>
          </a:ln>
        </p:spPr>
      </p:pic>
      <p:sp>
        <p:nvSpPr>
          <p:cNvPr id="2" name="椭圆 1"/>
          <p:cNvSpPr/>
          <p:nvPr/>
        </p:nvSpPr>
        <p:spPr>
          <a:xfrm>
            <a:off x="4175125" y="628650"/>
            <a:ext cx="695325" cy="515938"/>
          </a:xfrm>
          <a:prstGeom prst="ellipse">
            <a:avLst/>
          </a:prstGeom>
          <a:noFill/>
          <a:ln>
            <a:solidFill>
              <a:srgbClr val="C00000"/>
            </a:solid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5845" name="文本框 6"/>
          <p:cNvSpPr txBox="1"/>
          <p:nvPr/>
        </p:nvSpPr>
        <p:spPr>
          <a:xfrm>
            <a:off x="5435600" y="2174875"/>
            <a:ext cx="1536700" cy="276225"/>
          </a:xfrm>
          <a:prstGeom prst="rect">
            <a:avLst/>
          </a:prstGeom>
          <a:noFill/>
          <a:ln w="9525" cap="flat" cmpd="sng">
            <a:solidFill>
              <a:srgbClr val="FFC000"/>
            </a:solidFill>
            <a:prstDash val="solid"/>
            <a:round/>
            <a:headEnd type="none" w="med" len="med"/>
            <a:tailEnd type="none" w="med" len="med"/>
          </a:ln>
        </p:spPr>
        <p:txBody>
          <a:bodyPr anchor="t" anchorCtr="0">
            <a:spAutoFit/>
          </a:bodyPr>
          <a:p>
            <a:r>
              <a:rPr lang="zh-CN" altLang="en-US" sz="1200" b="1" dirty="0">
                <a:latin typeface="黑体" panose="02010609060101010101" pitchFamily="49" charset="-122"/>
                <a:ea typeface="黑体" panose="02010609060101010101" pitchFamily="49" charset="-122"/>
              </a:rPr>
              <a:t>自己的身份证号码</a:t>
            </a:r>
            <a:endParaRPr lang="zh-CN" altLang="en-US" sz="1200" b="1" dirty="0">
              <a:latin typeface="黑体" panose="02010609060101010101" pitchFamily="49" charset="-122"/>
              <a:ea typeface="黑体" panose="02010609060101010101" pitchFamily="49" charset="-122"/>
            </a:endParaRPr>
          </a:p>
        </p:txBody>
      </p:sp>
      <p:sp>
        <p:nvSpPr>
          <p:cNvPr id="35846" name="文本框 7"/>
          <p:cNvSpPr txBox="1"/>
          <p:nvPr/>
        </p:nvSpPr>
        <p:spPr>
          <a:xfrm>
            <a:off x="5435600" y="1851025"/>
            <a:ext cx="1536700" cy="276225"/>
          </a:xfrm>
          <a:prstGeom prst="rect">
            <a:avLst/>
          </a:prstGeom>
          <a:noFill/>
          <a:ln w="9525" cap="flat" cmpd="sng">
            <a:solidFill>
              <a:srgbClr val="FF0000"/>
            </a:solidFill>
            <a:prstDash val="solid"/>
            <a:round/>
            <a:headEnd type="none" w="med" len="med"/>
            <a:tailEnd type="none" w="med" len="med"/>
          </a:ln>
        </p:spPr>
        <p:txBody>
          <a:bodyPr anchor="t" anchorCtr="0">
            <a:spAutoFit/>
          </a:bodyPr>
          <a:p>
            <a:r>
              <a:rPr lang="zh-CN" altLang="en-US" sz="1200" b="1" dirty="0">
                <a:latin typeface="黑体" panose="02010609060101010101" pitchFamily="49" charset="-122"/>
                <a:ea typeface="黑体" panose="02010609060101010101" pitchFamily="49" charset="-122"/>
              </a:rPr>
              <a:t>自己的真实姓名</a:t>
            </a:r>
            <a:endParaRPr lang="zh-CN" altLang="en-US" sz="1200" b="1" dirty="0">
              <a:latin typeface="黑体" panose="02010609060101010101" pitchFamily="49" charset="-122"/>
              <a:ea typeface="黑体" panose="02010609060101010101" pitchFamily="49" charset="-122"/>
            </a:endParaRPr>
          </a:p>
        </p:txBody>
      </p:sp>
      <p:sp>
        <p:nvSpPr>
          <p:cNvPr id="35847" name="文本框 8"/>
          <p:cNvSpPr txBox="1"/>
          <p:nvPr/>
        </p:nvSpPr>
        <p:spPr>
          <a:xfrm>
            <a:off x="5292725" y="2473325"/>
            <a:ext cx="3214688" cy="276225"/>
          </a:xfrm>
          <a:prstGeom prst="rect">
            <a:avLst/>
          </a:prstGeom>
          <a:noFill/>
          <a:ln w="9525" cap="flat" cmpd="sng">
            <a:solidFill>
              <a:srgbClr val="00B050"/>
            </a:solidFill>
            <a:prstDash val="solid"/>
            <a:round/>
            <a:headEnd type="none" w="med" len="med"/>
            <a:tailEnd type="none" w="med" len="med"/>
          </a:ln>
        </p:spPr>
        <p:txBody>
          <a:bodyPr anchor="t" anchorCtr="0">
            <a:spAutoFit/>
          </a:bodyPr>
          <a:p>
            <a:r>
              <a:rPr lang="zh-CN" altLang="en-US" sz="1200" b="1" dirty="0">
                <a:latin typeface="黑体" panose="02010609060101010101" pitchFamily="49" charset="-122"/>
                <a:ea typeface="黑体" panose="02010609060101010101" pitchFamily="49" charset="-122"/>
              </a:rPr>
              <a:t>在下拉菜单中选择</a:t>
            </a:r>
            <a:r>
              <a:rPr lang="en-US" altLang="zh-CN" sz="1200" b="1" dirty="0">
                <a:latin typeface="黑体" panose="02010609060101010101" pitchFamily="49" charset="-122"/>
                <a:ea typeface="黑体" panose="02010609060101010101" pitchFamily="49" charset="-122"/>
              </a:rPr>
              <a:t>“</a:t>
            </a:r>
            <a:r>
              <a:rPr lang="zh-CN" altLang="en-US" sz="1200" b="1" dirty="0">
                <a:latin typeface="黑体" panose="02010609060101010101" pitchFamily="49" charset="-122"/>
                <a:ea typeface="黑体" panose="02010609060101010101" pitchFamily="49" charset="-122"/>
              </a:rPr>
              <a:t>广东省广州市白云区</a:t>
            </a:r>
            <a:r>
              <a:rPr lang="en-US" altLang="zh-CN" sz="1200" b="1" dirty="0">
                <a:latin typeface="黑体" panose="02010609060101010101" pitchFamily="49" charset="-122"/>
                <a:ea typeface="黑体" panose="02010609060101010101" pitchFamily="49" charset="-122"/>
              </a:rPr>
              <a:t>”</a:t>
            </a:r>
            <a:endParaRPr lang="en-US" altLang="zh-CN" sz="1200" b="1" dirty="0">
              <a:latin typeface="黑体" panose="02010609060101010101" pitchFamily="49" charset="-122"/>
              <a:ea typeface="黑体" panose="02010609060101010101" pitchFamily="49" charset="-122"/>
            </a:endParaRPr>
          </a:p>
        </p:txBody>
      </p:sp>
      <p:sp>
        <p:nvSpPr>
          <p:cNvPr id="35848" name="文本框 9"/>
          <p:cNvSpPr txBox="1"/>
          <p:nvPr/>
        </p:nvSpPr>
        <p:spPr>
          <a:xfrm>
            <a:off x="5219700" y="2771775"/>
            <a:ext cx="3838575" cy="830263"/>
          </a:xfrm>
          <a:prstGeom prst="rect">
            <a:avLst/>
          </a:prstGeom>
          <a:noFill/>
          <a:ln w="9525" cap="flat" cmpd="sng">
            <a:solidFill>
              <a:srgbClr val="FF0000"/>
            </a:solidFill>
            <a:prstDash val="solid"/>
            <a:round/>
            <a:headEnd type="none" w="med" len="med"/>
            <a:tailEnd type="none" w="med" len="med"/>
          </a:ln>
        </p:spPr>
        <p:txBody>
          <a:bodyPr wrap="square" anchor="t" anchorCtr="0">
            <a:spAutoFit/>
          </a:bodyPr>
          <a:p>
            <a:r>
              <a:rPr lang="zh-CN" altLang="en-US" sz="1200" b="1" dirty="0">
                <a:latin typeface="黑体" panose="02010609060101010101" pitchFamily="49" charset="-122"/>
                <a:ea typeface="黑体" panose="02010609060101010101" pitchFamily="49" charset="-122"/>
              </a:rPr>
              <a:t>详细地址填写：广州校区填写：广花二路</a:t>
            </a:r>
            <a:r>
              <a:rPr lang="en-US" altLang="zh-CN" sz="1200" b="1" dirty="0">
                <a:latin typeface="黑体" panose="02010609060101010101" pitchFamily="49" charset="-122"/>
                <a:ea typeface="黑体" panose="02010609060101010101" pitchFamily="49" charset="-122"/>
              </a:rPr>
              <a:t>638</a:t>
            </a:r>
            <a:r>
              <a:rPr lang="zh-CN" altLang="en-US" sz="1200" b="1" dirty="0">
                <a:latin typeface="黑体" panose="02010609060101010101" pitchFamily="49" charset="-122"/>
                <a:ea typeface="黑体" panose="02010609060101010101" pitchFamily="49" charset="-122"/>
              </a:rPr>
              <a:t>号</a:t>
            </a:r>
            <a:r>
              <a:rPr lang="en-US" altLang="zh-CN" sz="1200" b="1" dirty="0">
                <a:latin typeface="黑体" panose="02010609060101010101" pitchFamily="49" charset="-122"/>
                <a:ea typeface="黑体" panose="02010609060101010101" pitchFamily="49" charset="-122"/>
              </a:rPr>
              <a:t>+</a:t>
            </a:r>
            <a:r>
              <a:rPr lang="zh-CN" altLang="en-US" sz="1200" b="1" dirty="0">
                <a:latin typeface="黑体" panose="02010609060101010101" pitchFamily="49" charset="-122"/>
                <a:ea typeface="黑体" panose="02010609060101010101" pitchFamily="49" charset="-122"/>
              </a:rPr>
              <a:t>年级</a:t>
            </a:r>
            <a:r>
              <a:rPr lang="en-US" altLang="zh-CN" sz="1200" b="1" dirty="0">
                <a:latin typeface="黑体" panose="02010609060101010101" pitchFamily="49" charset="-122"/>
                <a:ea typeface="黑体" panose="02010609060101010101" pitchFamily="49" charset="-122"/>
              </a:rPr>
              <a:t>+</a:t>
            </a:r>
            <a:r>
              <a:rPr lang="zh-CN" altLang="en-US" sz="1200" b="1" dirty="0">
                <a:latin typeface="黑体" panose="02010609060101010101" pitchFamily="49" charset="-122"/>
                <a:ea typeface="黑体" panose="02010609060101010101" pitchFamily="49" charset="-122"/>
              </a:rPr>
              <a:t>专业和班级</a:t>
            </a:r>
            <a:endParaRPr lang="zh-CN" altLang="en-US" sz="1200" b="1" dirty="0">
              <a:latin typeface="黑体" panose="02010609060101010101" pitchFamily="49" charset="-122"/>
              <a:ea typeface="黑体" panose="02010609060101010101" pitchFamily="49" charset="-122"/>
            </a:endParaRPr>
          </a:p>
          <a:p>
            <a:r>
              <a:rPr lang="zh-CN" altLang="en-US" sz="1200" b="1" dirty="0">
                <a:latin typeface="黑体" panose="02010609060101010101" pitchFamily="49" charset="-122"/>
                <a:ea typeface="黑体" panose="02010609060101010101" pitchFamily="49" charset="-122"/>
              </a:rPr>
              <a:t>清远校区填写：清远市清城区东城街道环城东路38号</a:t>
            </a:r>
            <a:r>
              <a:rPr lang="en-US" altLang="zh-CN" sz="1200" b="1" dirty="0">
                <a:latin typeface="黑体" panose="02010609060101010101" pitchFamily="49" charset="-122"/>
                <a:ea typeface="黑体" panose="02010609060101010101" pitchFamily="49" charset="-122"/>
              </a:rPr>
              <a:t>+</a:t>
            </a:r>
            <a:r>
              <a:rPr lang="zh-CN" altLang="en-US" sz="1200" b="1" dirty="0">
                <a:latin typeface="黑体" panose="02010609060101010101" pitchFamily="49" charset="-122"/>
                <a:ea typeface="黑体" panose="02010609060101010101" pitchFamily="49" charset="-122"/>
              </a:rPr>
              <a:t>年级级</a:t>
            </a:r>
            <a:r>
              <a:rPr lang="en-US" altLang="zh-CN" sz="1200" b="1" dirty="0">
                <a:latin typeface="黑体" panose="02010609060101010101" pitchFamily="49" charset="-122"/>
                <a:ea typeface="黑体" panose="02010609060101010101" pitchFamily="49" charset="-122"/>
              </a:rPr>
              <a:t>+</a:t>
            </a:r>
            <a:r>
              <a:rPr lang="zh-CN" altLang="en-US" sz="1200" b="1" dirty="0">
                <a:latin typeface="黑体" panose="02010609060101010101" pitchFamily="49" charset="-122"/>
                <a:ea typeface="黑体" panose="02010609060101010101" pitchFamily="49" charset="-122"/>
              </a:rPr>
              <a:t>专业和班级</a:t>
            </a:r>
            <a:endParaRPr lang="zh-CN" altLang="en-US" sz="1200" b="1" dirty="0">
              <a:latin typeface="黑体" panose="02010609060101010101" pitchFamily="49" charset="-122"/>
              <a:ea typeface="黑体" panose="02010609060101010101" pitchFamily="49" charset="-122"/>
            </a:endParaRPr>
          </a:p>
        </p:txBody>
      </p:sp>
      <p:sp>
        <p:nvSpPr>
          <p:cNvPr id="35849" name="文本框 10"/>
          <p:cNvSpPr txBox="1"/>
          <p:nvPr/>
        </p:nvSpPr>
        <p:spPr>
          <a:xfrm>
            <a:off x="1547813" y="2957513"/>
            <a:ext cx="2014537" cy="274637"/>
          </a:xfrm>
          <a:prstGeom prst="rect">
            <a:avLst/>
          </a:prstGeom>
          <a:noFill/>
          <a:ln w="9525" cap="flat" cmpd="sng">
            <a:solidFill>
              <a:srgbClr val="006D3C"/>
            </a:solidFill>
            <a:prstDash val="solid"/>
            <a:round/>
            <a:headEnd type="none" w="med" len="med"/>
            <a:tailEnd type="none" w="med" len="med"/>
          </a:ln>
        </p:spPr>
        <p:txBody>
          <a:bodyPr anchor="t" anchorCtr="0">
            <a:spAutoFit/>
          </a:bodyPr>
          <a:p>
            <a:r>
              <a:rPr lang="zh-CN" altLang="en-US" sz="1200" b="1" dirty="0">
                <a:latin typeface="黑体" panose="02010609060101010101" pitchFamily="49" charset="-122"/>
                <a:ea typeface="黑体" panose="02010609060101010101" pitchFamily="49" charset="-122"/>
              </a:rPr>
              <a:t>行业选择：教育、学生</a:t>
            </a:r>
            <a:endParaRPr lang="zh-CN" altLang="en-US" sz="1200" b="1" dirty="0">
              <a:latin typeface="黑体" panose="02010609060101010101" pitchFamily="49" charset="-122"/>
              <a:ea typeface="黑体" panose="02010609060101010101" pitchFamily="49" charset="-122"/>
            </a:endParaRPr>
          </a:p>
        </p:txBody>
      </p:sp>
      <p:sp>
        <p:nvSpPr>
          <p:cNvPr id="35850" name="文本框 11"/>
          <p:cNvSpPr txBox="1"/>
          <p:nvPr/>
        </p:nvSpPr>
        <p:spPr>
          <a:xfrm>
            <a:off x="-36512" y="3579813"/>
            <a:ext cx="3813175" cy="274637"/>
          </a:xfrm>
          <a:prstGeom prst="rect">
            <a:avLst/>
          </a:prstGeom>
          <a:noFill/>
          <a:ln w="9525" cap="flat" cmpd="sng">
            <a:solidFill>
              <a:srgbClr val="006D3C"/>
            </a:solidFill>
            <a:prstDash val="solid"/>
            <a:round/>
            <a:headEnd type="none" w="med" len="med"/>
            <a:tailEnd type="none" w="med" len="med"/>
          </a:ln>
        </p:spPr>
        <p:txBody>
          <a:bodyPr anchor="t" anchorCtr="0">
            <a:spAutoFit/>
          </a:bodyPr>
          <a:p>
            <a:r>
              <a:rPr lang="zh-CN" altLang="en-US" sz="1200" b="1" dirty="0">
                <a:latin typeface="黑体" panose="02010609060101010101" pitchFamily="49" charset="-122"/>
                <a:ea typeface="黑体" panose="02010609060101010101" pitchFamily="49" charset="-122"/>
              </a:rPr>
              <a:t>紧急联系人填写：父亲或者母亲的姓名、电话号码</a:t>
            </a:r>
            <a:endParaRPr lang="zh-CN" altLang="en-US" sz="1200" b="1" dirty="0">
              <a:latin typeface="黑体" panose="02010609060101010101" pitchFamily="49" charset="-122"/>
              <a:ea typeface="黑体" panose="02010609060101010101" pitchFamily="49" charset="-122"/>
            </a:endParaRPr>
          </a:p>
        </p:txBody>
      </p:sp>
      <p:sp>
        <p:nvSpPr>
          <p:cNvPr id="35851" name="文本框 12"/>
          <p:cNvSpPr txBox="1"/>
          <p:nvPr/>
        </p:nvSpPr>
        <p:spPr>
          <a:xfrm>
            <a:off x="5435600" y="4227513"/>
            <a:ext cx="2265363" cy="646112"/>
          </a:xfrm>
          <a:prstGeom prst="rect">
            <a:avLst/>
          </a:prstGeom>
          <a:noFill/>
          <a:ln w="9525" cap="flat" cmpd="sng">
            <a:solidFill>
              <a:srgbClr val="006D3C"/>
            </a:solidFill>
            <a:prstDash val="solid"/>
            <a:round/>
            <a:headEnd type="none" w="med" len="med"/>
            <a:tailEnd type="none" w="med" len="med"/>
          </a:ln>
        </p:spPr>
        <p:txBody>
          <a:bodyPr anchor="t" anchorCtr="0">
            <a:spAutoFit/>
          </a:bodyPr>
          <a:p>
            <a:endParaRPr lang="zh-CN" altLang="en-US" sz="1200" b="1" dirty="0">
              <a:latin typeface="黑体" panose="02010609060101010101" pitchFamily="49" charset="-122"/>
              <a:ea typeface="黑体" panose="02010609060101010101" pitchFamily="49" charset="-122"/>
            </a:endParaRPr>
          </a:p>
          <a:p>
            <a:r>
              <a:rPr lang="zh-CN" altLang="en-US" sz="1200" b="1" dirty="0">
                <a:latin typeface="黑体" panose="02010609060101010101" pitchFamily="49" charset="-122"/>
                <a:ea typeface="黑体" panose="02010609060101010101" pitchFamily="49" charset="-122"/>
              </a:rPr>
              <a:t>社交通讯信息填写自己的</a:t>
            </a:r>
            <a:r>
              <a:rPr lang="en-US" altLang="zh-CN" sz="1200" b="1" dirty="0">
                <a:latin typeface="黑体" panose="02010609060101010101" pitchFamily="49" charset="-122"/>
                <a:ea typeface="黑体" panose="02010609060101010101" pitchFamily="49" charset="-122"/>
              </a:rPr>
              <a:t>QQ</a:t>
            </a:r>
            <a:r>
              <a:rPr lang="zh-CN" altLang="en-US" sz="1200" b="1" dirty="0">
                <a:latin typeface="黑体" panose="02010609060101010101" pitchFamily="49" charset="-122"/>
                <a:ea typeface="黑体" panose="02010609060101010101" pitchFamily="49" charset="-122"/>
              </a:rPr>
              <a:t>号、微信号、电子邮箱</a:t>
            </a:r>
            <a:endParaRPr lang="zh-CN" altLang="en-US" sz="1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afterEffect">
                                  <p:stCondLst>
                                    <p:cond delay="0"/>
                                  </p:stCondLst>
                                  <p:endCondLst>
                                    <p:cond evt="onNext">
                                      <p:tgtEl>
                                        <p:sldTgt/>
                                      </p:tgtEl>
                                    </p:cond>
                                  </p:end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文本框 2"/>
          <p:cNvSpPr txBox="1"/>
          <p:nvPr/>
        </p:nvSpPr>
        <p:spPr>
          <a:xfrm>
            <a:off x="395288" y="123825"/>
            <a:ext cx="6194425" cy="398463"/>
          </a:xfrm>
          <a:prstGeom prst="rect">
            <a:avLst/>
          </a:prstGeom>
          <a:solidFill>
            <a:srgbClr val="FFC000"/>
          </a:solidFill>
          <a:ln w="9525">
            <a:noFill/>
          </a:ln>
        </p:spPr>
        <p:txBody>
          <a:bodyPr anchor="t" anchorCtr="0">
            <a:spAutoFit/>
          </a:bodyPr>
          <a:p>
            <a:r>
              <a:rPr lang="zh-CN" altLang="en-US" sz="2000" dirty="0">
                <a:latin typeface="黑体" panose="02010609060101010101" pitchFamily="49" charset="-122"/>
                <a:ea typeface="黑体" panose="02010609060101010101" pitchFamily="49" charset="-122"/>
              </a:rPr>
              <a:t>下载、注册</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国家反诈中心</a:t>
            </a:r>
            <a:r>
              <a:rPr lang="en-US" altLang="zh-CN" sz="2000" dirty="0">
                <a:latin typeface="黑体" panose="02010609060101010101" pitchFamily="49" charset="-122"/>
                <a:ea typeface="黑体" panose="02010609060101010101" pitchFamily="49" charset="-122"/>
              </a:rPr>
              <a:t>APP”</a:t>
            </a:r>
            <a:r>
              <a:rPr lang="zh-CN" altLang="en-US" sz="2000" dirty="0">
                <a:latin typeface="黑体" panose="02010609060101010101" pitchFamily="49" charset="-122"/>
                <a:ea typeface="黑体" panose="02010609060101010101" pitchFamily="49" charset="-122"/>
              </a:rPr>
              <a:t>、启动来电预警模式</a:t>
            </a:r>
            <a:endParaRPr lang="zh-CN" altLang="en-US" sz="2000" dirty="0">
              <a:latin typeface="黑体" panose="02010609060101010101" pitchFamily="49" charset="-122"/>
              <a:ea typeface="黑体" panose="02010609060101010101" pitchFamily="49" charset="-122"/>
            </a:endParaRPr>
          </a:p>
        </p:txBody>
      </p:sp>
      <p:sp>
        <p:nvSpPr>
          <p:cNvPr id="36866" name="文本框 3"/>
          <p:cNvSpPr txBox="1"/>
          <p:nvPr/>
        </p:nvSpPr>
        <p:spPr>
          <a:xfrm>
            <a:off x="303213" y="915988"/>
            <a:ext cx="3116262" cy="3968750"/>
          </a:xfrm>
          <a:prstGeom prst="rect">
            <a:avLst/>
          </a:prstGeom>
          <a:solidFill>
            <a:srgbClr val="FFC000"/>
          </a:solidFill>
          <a:ln w="9525">
            <a:noFill/>
          </a:ln>
        </p:spPr>
        <p:txBody>
          <a:bodyPr anchor="t" anchorCtr="0">
            <a:spAutoFit/>
          </a:bodyPr>
          <a:p>
            <a:r>
              <a:rPr lang="zh-CN" altLang="en-US" sz="2800" b="1" dirty="0">
                <a:latin typeface="黑体" panose="02010609060101010101" pitchFamily="49" charset="-122"/>
                <a:ea typeface="黑体" panose="02010609060101010101" pitchFamily="49" charset="-122"/>
              </a:rPr>
              <a:t>第五步：</a:t>
            </a:r>
            <a:endParaRPr lang="zh-CN" altLang="en-US" sz="2800" b="1" dirty="0">
              <a:latin typeface="黑体" panose="02010609060101010101" pitchFamily="49" charset="-122"/>
              <a:ea typeface="黑体" panose="02010609060101010101" pitchFamily="49" charset="-122"/>
            </a:endParaRPr>
          </a:p>
          <a:p>
            <a:r>
              <a:rPr lang="zh-CN" altLang="zh-CN" sz="2800" b="1" dirty="0">
                <a:latin typeface="黑体" panose="02010609060101010101" pitchFamily="49" charset="-122"/>
                <a:ea typeface="黑体" panose="02010609060101010101" pitchFamily="49" charset="-122"/>
              </a:rPr>
              <a:t>在首页中点击</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来电预警</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开启来电预警模式。</a:t>
            </a:r>
            <a:endParaRPr lang="zh-CN" altLang="en-US" sz="2800" b="1" dirty="0">
              <a:latin typeface="黑体" panose="02010609060101010101" pitchFamily="49" charset="-122"/>
              <a:ea typeface="黑体" panose="02010609060101010101" pitchFamily="49" charset="-122"/>
            </a:endParaRPr>
          </a:p>
          <a:p>
            <a:r>
              <a:rPr lang="zh-CN" altLang="en-US" sz="2800" b="1" dirty="0">
                <a:solidFill>
                  <a:srgbClr val="FF0000"/>
                </a:solidFill>
                <a:latin typeface="黑体" panose="02010609060101010101" pitchFamily="49" charset="-122"/>
                <a:ea typeface="黑体" panose="02010609060101010101" pitchFamily="49" charset="-122"/>
              </a:rPr>
              <a:t>注意：页面中显示</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来电预警守护中</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才是完成了来电预警模式的开启。</a:t>
            </a:r>
            <a:endParaRPr lang="zh-CN" altLang="en-US" sz="2800" b="1" dirty="0">
              <a:solidFill>
                <a:srgbClr val="FF0000"/>
              </a:solidFill>
              <a:latin typeface="黑体" panose="02010609060101010101" pitchFamily="49" charset="-122"/>
              <a:ea typeface="黑体" panose="02010609060101010101" pitchFamily="49" charset="-122"/>
            </a:endParaRPr>
          </a:p>
          <a:p>
            <a:endParaRPr lang="zh-CN" altLang="en-US" sz="2800" b="1" dirty="0">
              <a:solidFill>
                <a:srgbClr val="FF0000"/>
              </a:solidFill>
              <a:latin typeface="黑体" panose="02010609060101010101" pitchFamily="49" charset="-122"/>
              <a:ea typeface="黑体" panose="02010609060101010101" pitchFamily="49" charset="-122"/>
            </a:endParaRPr>
          </a:p>
        </p:txBody>
      </p:sp>
      <p:pic>
        <p:nvPicPr>
          <p:cNvPr id="36867" name="图片 4" descr="C:/Users/Administrator/AppData/Local/Temp/picturecompress_20211215172424/output_50.jpgoutput_50"/>
          <p:cNvPicPr>
            <a:picLocks noChangeAspect="1"/>
          </p:cNvPicPr>
          <p:nvPr/>
        </p:nvPicPr>
        <p:blipFill>
          <a:blip r:embed="rId1"/>
          <a:stretch>
            <a:fillRect/>
          </a:stretch>
        </p:blipFill>
        <p:spPr>
          <a:xfrm>
            <a:off x="3492500" y="547688"/>
            <a:ext cx="2060575" cy="4460875"/>
          </a:xfrm>
          <a:prstGeom prst="rect">
            <a:avLst/>
          </a:prstGeom>
          <a:noFill/>
          <a:ln w="28575" cap="flat" cmpd="sng">
            <a:solidFill>
              <a:srgbClr val="385D8A"/>
            </a:solidFill>
            <a:prstDash val="solid"/>
            <a:round/>
            <a:headEnd type="none" w="med" len="med"/>
            <a:tailEnd type="none" w="med" len="med"/>
          </a:ln>
        </p:spPr>
      </p:pic>
      <p:sp>
        <p:nvSpPr>
          <p:cNvPr id="2" name="椭圆 1"/>
          <p:cNvSpPr/>
          <p:nvPr/>
        </p:nvSpPr>
        <p:spPr>
          <a:xfrm>
            <a:off x="3492500" y="4443413"/>
            <a:ext cx="695325" cy="517525"/>
          </a:xfrm>
          <a:prstGeom prst="ellipse">
            <a:avLst/>
          </a:prstGeom>
          <a:noFill/>
          <a:ln>
            <a:solidFill>
              <a:srgbClr val="C00000"/>
            </a:solid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 name="椭圆 5"/>
          <p:cNvSpPr/>
          <p:nvPr/>
        </p:nvSpPr>
        <p:spPr>
          <a:xfrm>
            <a:off x="4427538" y="2212975"/>
            <a:ext cx="696913" cy="517525"/>
          </a:xfrm>
          <a:prstGeom prst="ellipse">
            <a:avLst/>
          </a:prstGeom>
          <a:noFill/>
          <a:ln>
            <a:solidFill>
              <a:srgbClr val="C00000"/>
            </a:solid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6870" name="图片 13" descr="C:/Users/Administrator/AppData/Local/Temp/picturecompress_20211215172424/output_51.jpgoutput_51"/>
          <p:cNvPicPr>
            <a:picLocks noChangeAspect="1"/>
          </p:cNvPicPr>
          <p:nvPr/>
        </p:nvPicPr>
        <p:blipFill>
          <a:blip r:embed="rId2"/>
          <a:stretch>
            <a:fillRect/>
          </a:stretch>
        </p:blipFill>
        <p:spPr>
          <a:xfrm>
            <a:off x="6732588" y="268288"/>
            <a:ext cx="2060575" cy="4460875"/>
          </a:xfrm>
          <a:prstGeom prst="rect">
            <a:avLst/>
          </a:prstGeom>
          <a:noFill/>
          <a:ln w="28575" cap="flat" cmpd="sng">
            <a:solidFill>
              <a:srgbClr val="385D8A"/>
            </a:solidFill>
            <a:prstDash val="solid"/>
            <a:round/>
            <a:headEnd type="none" w="med" len="med"/>
            <a:tailEnd type="none" w="med" len="med"/>
          </a:ln>
        </p:spPr>
      </p:pic>
      <p:sp>
        <p:nvSpPr>
          <p:cNvPr id="15" name="椭圆 14"/>
          <p:cNvSpPr/>
          <p:nvPr/>
        </p:nvSpPr>
        <p:spPr>
          <a:xfrm>
            <a:off x="7339013" y="2422525"/>
            <a:ext cx="847725" cy="711200"/>
          </a:xfrm>
          <a:prstGeom prst="ellipse">
            <a:avLst/>
          </a:prstGeom>
          <a:noFill/>
          <a:ln>
            <a:solidFill>
              <a:srgbClr val="C00000"/>
            </a:solid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6" name="右箭头 15"/>
          <p:cNvSpPr/>
          <p:nvPr/>
        </p:nvSpPr>
        <p:spPr>
          <a:xfrm>
            <a:off x="5724525" y="2427288"/>
            <a:ext cx="647700" cy="21748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afterEffect">
                                  <p:stCondLst>
                                    <p:cond delay="0"/>
                                  </p:stCondLst>
                                  <p:endCondLst>
                                    <p:cond evt="onNext">
                                      <p:tgtEl>
                                        <p:sldTgt/>
                                      </p:tgtEl>
                                    </p:cond>
                                  </p:end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par>
                          <p:cTn id="8" fill="hold">
                            <p:stCondLst>
                              <p:cond delay="500"/>
                            </p:stCondLst>
                            <p:childTnLst>
                              <p:par>
                                <p:cTn id="9" presetID="26" presetClass="emph" presetSubtype="0" repeatCount="indefinite" fill="hold" grpId="0" nodeType="afterEffect">
                                  <p:stCondLst>
                                    <p:cond delay="0"/>
                                  </p:stCondLst>
                                  <p:endCondLst>
                                    <p:cond evt="onNext">
                                      <p:tgtEl>
                                        <p:sldTgt/>
                                      </p:tgtEl>
                                    </p:cond>
                                  </p:endCondLst>
                                  <p:childTnLst>
                                    <p:animEffect transition="out" filter="fade">
                                      <p:cBhvr>
                                        <p:cTn id="10" dur="500" tmFilter="0, 0; .2, .5; .8, .5; 1, 0"/>
                                        <p:tgtEl>
                                          <p:spTgt spid="6"/>
                                        </p:tgtEl>
                                      </p:cBhvr>
                                    </p:animEffect>
                                    <p:animScale>
                                      <p:cBhvr>
                                        <p:cTn id="11" dur="250" autoRev="1" fill="hold"/>
                                        <p:tgtEl>
                                          <p:spTgt spid="6"/>
                                        </p:tgtEl>
                                      </p:cBhvr>
                                      <p:by x="105000" y="105000"/>
                                    </p:animScale>
                                  </p:childTnLst>
                                  <p:subTnLst>
                                    <p:audio>
                                      <p:cMediaNode>
                                        <p:cTn display="0" masterRel="sameClick">
                                          <p:stCondLst>
                                            <p:cond evt="begin" delay="0">
                                              <p:tn val="9"/>
                                            </p:cond>
                                          </p:stCondLst>
                                          <p:endCondLst>
                                            <p:cond evt="onStopAudio" delay="0">
                                              <p:tgtEl>
                                                <p:sldTgt/>
                                              </p:tgtEl>
                                            </p:cond>
                                          </p:endCondLst>
                                        </p:cTn>
                                        <p:tgtEl>
                                          <p:sndTgt r:embed="rId3" name="camera.wav"/>
                                        </p:tgtEl>
                                      </p:cMediaNode>
                                    </p:audio>
                                  </p:subTnLst>
                                </p:cTn>
                              </p:par>
                            </p:childTnLst>
                          </p:cTn>
                        </p:par>
                        <p:par>
                          <p:cTn id="12" fill="hold">
                            <p:stCondLst>
                              <p:cond delay="1000"/>
                            </p:stCondLst>
                            <p:childTnLst>
                              <p:par>
                                <p:cTn id="13" presetID="26" presetClass="emph" presetSubtype="0" repeatCount="indefinite" fill="hold" grpId="0" nodeType="afterEffect">
                                  <p:stCondLst>
                                    <p:cond delay="0"/>
                                  </p:stCondLst>
                                  <p:endCondLst>
                                    <p:cond evt="onNext">
                                      <p:tgtEl>
                                        <p:sldTgt/>
                                      </p:tgtEl>
                                    </p:cond>
                                  </p:endCondLst>
                                  <p:childTnLst>
                                    <p:animEffect transition="out" filter="fade">
                                      <p:cBhvr>
                                        <p:cTn id="14" dur="500" tmFilter="0, 0; .2, .5; .8, .5; 1, 0"/>
                                        <p:tgtEl>
                                          <p:spTgt spid="15"/>
                                        </p:tgtEl>
                                      </p:cBhvr>
                                    </p:animEffect>
                                    <p:animScale>
                                      <p:cBhvr>
                                        <p:cTn id="15" dur="250" autoRev="1" fill="hold"/>
                                        <p:tgtEl>
                                          <p:spTgt spid="15"/>
                                        </p:tgtEl>
                                      </p:cBhvr>
                                      <p:by x="105000" y="105000"/>
                                    </p:animScale>
                                  </p:childTnLst>
                                  <p:subTnLst>
                                    <p:audio>
                                      <p:cMediaNode>
                                        <p:cTn display="0" masterRel="sameClick">
                                          <p:stCondLst>
                                            <p:cond evt="begin" delay="0">
                                              <p:tn val="13"/>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6" grpId="0" bldLvl="0" animBg="1"/>
      <p:bldP spid="6" grpId="1" animBg="1"/>
      <p:bldP spid="15" grpId="0" bldLvl="0" animBg="1"/>
      <p:bldP spid="1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2555558" y="1131253"/>
          <a:ext cx="2759075" cy="3443538"/>
        </p:xfrm>
        <a:graphic>
          <a:graphicData uri="http://schemas.openxmlformats.org/drawingml/2006/table">
            <a:tbl>
              <a:tblPr firstRow="1" bandRow="1">
                <a:tableStyleId>{5C22544A-7EE6-4342-B048-85BDC9FD1C3A}</a:tableStyleId>
              </a:tblPr>
              <a:tblGrid>
                <a:gridCol w="257213"/>
                <a:gridCol w="556195"/>
                <a:gridCol w="1152692"/>
                <a:gridCol w="792055"/>
              </a:tblGrid>
              <a:tr h="286427">
                <a:tc gridSpan="4">
                  <a:txBody>
                    <a:bodyPr/>
                    <a:lstStyle/>
                    <a:p>
                      <a:pPr indent="0" algn="ctr">
                        <a:buNone/>
                      </a:pPr>
                      <a:r>
                        <a:rPr lang="zh-CN" sz="1050" b="1" dirty="0">
                          <a:solidFill>
                            <a:srgbClr val="000000"/>
                          </a:solidFill>
                          <a:latin typeface="Arial" panose="020B0604020202020204" pitchFamily="34" charset="0"/>
                          <a:ea typeface="宋体" panose="02010600030101010101" pitchFamily="2" charset="-122"/>
                        </a:rPr>
                        <a:t>我校学生被诈骗典型案例情况汇总表</a:t>
                      </a:r>
                      <a:endParaRPr lang="zh-CN" altLang="en-US" sz="1050" b="1" dirty="0">
                        <a:solidFill>
                          <a:srgbClr val="000000"/>
                        </a:solidFill>
                        <a:latin typeface="Arial" panose="020B0604020202020204" pitchFamily="34" charset="0"/>
                        <a:ea typeface="宋体" panose="02010600030101010101" pitchFamily="2" charset="-122"/>
                      </a:endParaRPr>
                    </a:p>
                  </a:txBody>
                  <a:tcPr marL="12702" marR="12702" marT="12702" marB="45727"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cPr>
                    <a:lnT cap="flat">
                      <a:noFill/>
                    </a:lnT>
                    <a:lnB w="6350" cap="flat" cmpd="sng">
                      <a:solidFill>
                        <a:srgbClr val="000000"/>
                      </a:solidFill>
                      <a:prstDash val="solid"/>
                      <a:headEnd type="none" w="med" len="med"/>
                      <a:tailEnd type="none" w="med" len="med"/>
                    </a:lnB>
                  </a:tcPr>
                </a:tc>
                <a:tc hMerge="1">
                  <a:tcPr>
                    <a:lnL w="12700" cmpd="sng">
                      <a:noFill/>
                    </a:lnL>
                    <a:lnT cap="flat">
                      <a:noFill/>
                    </a:lnT>
                    <a:lnB w="6350" cap="flat" cmpd="sng" algn="ctr">
                      <a:solidFill>
                        <a:srgbClr val="000000"/>
                      </a:solidFill>
                      <a:prstDash val="solid"/>
                      <a:round/>
                      <a:headEnd type="none" w="med" len="med"/>
                      <a:tailEnd type="none" w="med" len="med"/>
                    </a:lnB>
                  </a:tcPr>
                </a:tc>
                <a:tc hMerge="1">
                  <a:tcPr>
                    <a:lnR cap="flat">
                      <a:noFill/>
                    </a:lnR>
                    <a:lnT cap="flat">
                      <a:noFill/>
                    </a:lnT>
                    <a:lnB w="6350" cap="flat" cmpd="sng">
                      <a:solidFill>
                        <a:srgbClr val="000000"/>
                      </a:solidFill>
                      <a:prstDash val="solid"/>
                      <a:headEnd type="none" w="med" len="med"/>
                      <a:tailEnd type="none" w="med" len="med"/>
                    </a:lnB>
                  </a:tcPr>
                </a:tc>
              </a:tr>
              <a:tr h="363273">
                <a:tc>
                  <a:txBody>
                    <a:bodyPr/>
                    <a:lstStyle/>
                    <a:p>
                      <a:pPr indent="0" algn="ctr">
                        <a:buNone/>
                      </a:pPr>
                      <a:r>
                        <a:rPr lang="zh-CN" sz="800" b="1" dirty="0">
                          <a:solidFill>
                            <a:srgbClr val="000000"/>
                          </a:solidFill>
                          <a:latin typeface="Arial" panose="020B0604020202020204" pitchFamily="34" charset="0"/>
                          <a:ea typeface="宋体" panose="02010600030101010101" pitchFamily="2" charset="-122"/>
                        </a:rPr>
                        <a:t>序号</a:t>
                      </a:r>
                      <a:endParaRPr lang="zh-CN" altLang="en-US" sz="800" b="1" dirty="0">
                        <a:solidFill>
                          <a:srgbClr val="000000"/>
                        </a:solidFill>
                        <a:latin typeface="Arial" panose="020B0604020202020204" pitchFamily="34" charset="0"/>
                        <a:ea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800" b="1" dirty="0">
                          <a:solidFill>
                            <a:srgbClr val="000000"/>
                          </a:solidFill>
                          <a:latin typeface="Arial" panose="020B0604020202020204" pitchFamily="34" charset="0"/>
                          <a:ea typeface="宋体" panose="02010600030101010101" pitchFamily="2" charset="-122"/>
                        </a:rPr>
                        <a:t>姓</a:t>
                      </a:r>
                      <a:endParaRPr lang="zh-CN" altLang="en-US" sz="800" b="1" dirty="0">
                        <a:solidFill>
                          <a:srgbClr val="000000"/>
                        </a:solidFill>
                        <a:latin typeface="Arial" panose="020B0604020202020204" pitchFamily="34" charset="0"/>
                        <a:ea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800" b="1" dirty="0">
                          <a:solidFill>
                            <a:srgbClr val="000000"/>
                          </a:solidFill>
                          <a:latin typeface="Arial" panose="020B0604020202020204" pitchFamily="34" charset="0"/>
                          <a:ea typeface="宋体" panose="02010600030101010101" pitchFamily="2" charset="-122"/>
                        </a:rPr>
                        <a:t>被诈骗情况</a:t>
                      </a:r>
                      <a:endParaRPr lang="zh-CN" altLang="en-US" sz="800" b="1" dirty="0">
                        <a:solidFill>
                          <a:srgbClr val="000000"/>
                        </a:solidFill>
                        <a:latin typeface="Arial" panose="020B0604020202020204" pitchFamily="34" charset="0"/>
                        <a:ea typeface="宋体" panose="02010600030101010101" pitchFamily="2" charset="-122"/>
                      </a:endParaRPr>
                    </a:p>
                  </a:txBody>
                  <a:tcPr marL="12702" marR="12702" marT="12702" marB="45727"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buNone/>
                      </a:pPr>
                      <a:r>
                        <a:rPr lang="zh-CN" sz="800" b="1" dirty="0">
                          <a:solidFill>
                            <a:srgbClr val="000000"/>
                          </a:solidFill>
                          <a:latin typeface="Arial" panose="020B0604020202020204" pitchFamily="34" charset="0"/>
                          <a:ea typeface="宋体" panose="02010600030101010101" pitchFamily="2" charset="-122"/>
                        </a:rPr>
                        <a:t>被诈骗金额（元）</a:t>
                      </a:r>
                      <a:endParaRPr lang="zh-CN" altLang="en-US" sz="800" b="1" dirty="0">
                        <a:solidFill>
                          <a:srgbClr val="000000"/>
                        </a:solidFill>
                        <a:latin typeface="Arial" panose="020B0604020202020204" pitchFamily="34" charset="0"/>
                        <a:ea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3892">
                <a:tc>
                  <a:txBody>
                    <a:bodyPr/>
                    <a:lstStyle/>
                    <a:p>
                      <a:pPr indent="0" algn="ctr">
                        <a:buNone/>
                      </a:pPr>
                      <a:r>
                        <a:rPr lang="en-US" altLang="en-US" sz="800" b="1" dirty="0">
                          <a:solidFill>
                            <a:schemeClr val="tx1"/>
                          </a:solidFill>
                          <a:latin typeface="宋体" panose="02010600030101010101" pitchFamily="2" charset="-122"/>
                        </a:rPr>
                        <a:t>1</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曾同学</a:t>
                      </a:r>
                      <a:endParaRPr lang="zh-CN" altLang="en-US" sz="800" b="1" dirty="0">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网上观看视频被骗</a:t>
                      </a:r>
                      <a:endParaRPr lang="zh-CN" altLang="en-US" sz="800" b="1" dirty="0">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buNone/>
                      </a:pPr>
                      <a:r>
                        <a:rPr lang="en-US" altLang="en-US" sz="800" b="1" dirty="0">
                          <a:solidFill>
                            <a:schemeClr val="tx1"/>
                          </a:solidFill>
                          <a:latin typeface="宋体" panose="02010600030101010101" pitchFamily="2" charset="-122"/>
                        </a:rPr>
                        <a:t>1000</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20">
                <a:tc>
                  <a:txBody>
                    <a:bodyPr/>
                    <a:lstStyle/>
                    <a:p>
                      <a:pPr indent="0" algn="ctr">
                        <a:buNone/>
                      </a:pPr>
                      <a:r>
                        <a:rPr lang="en-US" altLang="en-US" sz="800" b="1" dirty="0">
                          <a:solidFill>
                            <a:schemeClr val="tx1"/>
                          </a:solidFill>
                          <a:latin typeface="宋体" panose="02010600030101010101" pitchFamily="2" charset="-122"/>
                        </a:rPr>
                        <a:t>2</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刘同学</a:t>
                      </a:r>
                      <a:endParaRPr lang="zh-CN" altLang="en-US" sz="800" b="1" dirty="0">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贷款形式被骗</a:t>
                      </a:r>
                      <a:endParaRPr lang="zh-CN" altLang="en-US" sz="800" b="1" dirty="0">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buNone/>
                      </a:pPr>
                      <a:r>
                        <a:rPr lang="en-US" altLang="en-US" sz="800" b="1" dirty="0">
                          <a:solidFill>
                            <a:schemeClr val="tx1"/>
                          </a:solidFill>
                          <a:latin typeface="宋体" panose="02010600030101010101" pitchFamily="2" charset="-122"/>
                        </a:rPr>
                        <a:t>10000</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20">
                <a:tc>
                  <a:txBody>
                    <a:bodyPr/>
                    <a:lstStyle/>
                    <a:p>
                      <a:pPr indent="0" algn="ctr">
                        <a:buNone/>
                      </a:pPr>
                      <a:r>
                        <a:rPr lang="en-US" altLang="en-US" sz="800" b="1" dirty="0">
                          <a:solidFill>
                            <a:schemeClr val="tx1"/>
                          </a:solidFill>
                          <a:latin typeface="宋体" panose="02010600030101010101" pitchFamily="2" charset="-122"/>
                        </a:rPr>
                        <a:t>3</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800" b="1">
                          <a:solidFill>
                            <a:schemeClr val="tx1"/>
                          </a:solidFill>
                          <a:latin typeface="Arial" panose="020B0604020202020204" pitchFamily="34" charset="0"/>
                          <a:ea typeface="宋体" panose="02010600030101010101" pitchFamily="2" charset="-122"/>
                        </a:rPr>
                        <a:t>李同学</a:t>
                      </a:r>
                      <a:endParaRPr lang="zh-CN" altLang="en-US" sz="800" b="1">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贷款形式被骗</a:t>
                      </a:r>
                      <a:endParaRPr lang="zh-CN" altLang="en-US" sz="800" b="1" dirty="0">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buNone/>
                      </a:pPr>
                      <a:r>
                        <a:rPr lang="en-US" altLang="en-US" sz="800" b="1" dirty="0">
                          <a:solidFill>
                            <a:schemeClr val="tx1"/>
                          </a:solidFill>
                          <a:latin typeface="宋体" panose="02010600030101010101" pitchFamily="2" charset="-122"/>
                        </a:rPr>
                        <a:t>55288</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20">
                <a:tc>
                  <a:txBody>
                    <a:bodyPr/>
                    <a:lstStyle/>
                    <a:p>
                      <a:pPr indent="0" algn="ctr">
                        <a:buNone/>
                      </a:pPr>
                      <a:r>
                        <a:rPr lang="en-US" altLang="en-US" sz="800" b="1" dirty="0">
                          <a:solidFill>
                            <a:schemeClr val="tx1"/>
                          </a:solidFill>
                          <a:latin typeface="宋体" panose="02010600030101010101" pitchFamily="2" charset="-122"/>
                        </a:rPr>
                        <a:t>4</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800" b="1">
                          <a:solidFill>
                            <a:schemeClr val="tx1"/>
                          </a:solidFill>
                          <a:latin typeface="Arial" panose="020B0604020202020204" pitchFamily="34" charset="0"/>
                          <a:ea typeface="宋体" panose="02010600030101010101" pitchFamily="2" charset="-122"/>
                        </a:rPr>
                        <a:t>李同学</a:t>
                      </a:r>
                      <a:endParaRPr lang="zh-CN" altLang="en-US" sz="800" b="1">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被假冒淘宝客服骗</a:t>
                      </a:r>
                      <a:endParaRPr lang="zh-CN" altLang="en-US" sz="800" b="1" dirty="0">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buNone/>
                      </a:pPr>
                      <a:r>
                        <a:rPr lang="en-US" altLang="en-US" sz="800" b="1" dirty="0">
                          <a:solidFill>
                            <a:schemeClr val="tx1"/>
                          </a:solidFill>
                          <a:latin typeface="宋体" panose="02010600030101010101" pitchFamily="2" charset="-122"/>
                        </a:rPr>
                        <a:t>2000</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20">
                <a:tc>
                  <a:txBody>
                    <a:bodyPr/>
                    <a:lstStyle/>
                    <a:p>
                      <a:pPr indent="0" algn="ctr">
                        <a:buNone/>
                      </a:pPr>
                      <a:r>
                        <a:rPr lang="en-US" altLang="en-US" sz="800" b="1" dirty="0">
                          <a:solidFill>
                            <a:schemeClr val="tx1"/>
                          </a:solidFill>
                          <a:latin typeface="宋体" panose="02010600030101010101" pitchFamily="2" charset="-122"/>
                        </a:rPr>
                        <a:t>5</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800" b="1">
                          <a:solidFill>
                            <a:schemeClr val="tx1"/>
                          </a:solidFill>
                          <a:latin typeface="Arial" panose="020B0604020202020204" pitchFamily="34" charset="0"/>
                          <a:ea typeface="宋体" panose="02010600030101010101" pitchFamily="2" charset="-122"/>
                        </a:rPr>
                        <a:t>张同学</a:t>
                      </a:r>
                      <a:endParaRPr lang="zh-CN" altLang="en-US" sz="800" b="1">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游戏充值游戏币被骗</a:t>
                      </a:r>
                      <a:endParaRPr lang="zh-CN" altLang="en-US" sz="800" b="1" dirty="0">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buNone/>
                      </a:pPr>
                      <a:r>
                        <a:rPr lang="en-US" altLang="en-US" sz="800" b="1" dirty="0">
                          <a:solidFill>
                            <a:schemeClr val="tx1"/>
                          </a:solidFill>
                          <a:latin typeface="宋体" panose="02010600030101010101" pitchFamily="2" charset="-122"/>
                        </a:rPr>
                        <a:t>10000</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60025">
                <a:tc>
                  <a:txBody>
                    <a:bodyPr/>
                    <a:lstStyle/>
                    <a:p>
                      <a:pPr indent="0" algn="ctr">
                        <a:buNone/>
                      </a:pPr>
                      <a:r>
                        <a:rPr lang="en-US" altLang="en-US" sz="800" b="1" dirty="0">
                          <a:solidFill>
                            <a:schemeClr val="tx1"/>
                          </a:solidFill>
                          <a:latin typeface="宋体" panose="02010600030101010101" pitchFamily="2" charset="-122"/>
                        </a:rPr>
                        <a:t>6</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800" b="1">
                          <a:solidFill>
                            <a:schemeClr val="tx1"/>
                          </a:solidFill>
                          <a:latin typeface="Arial" panose="020B0604020202020204" pitchFamily="34" charset="0"/>
                          <a:ea typeface="宋体" panose="02010600030101010101" pitchFamily="2" charset="-122"/>
                        </a:rPr>
                        <a:t>贾同学</a:t>
                      </a:r>
                      <a:endParaRPr lang="zh-CN" altLang="en-US" sz="800" b="1">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800" b="1" dirty="0">
                          <a:solidFill>
                            <a:schemeClr val="tx1"/>
                          </a:solidFill>
                          <a:latin typeface="Arial" panose="020B0604020202020204" pitchFamily="34" charset="0"/>
                          <a:ea typeface="宋体" panose="02010600030101010101" pitchFamily="2" charset="-122"/>
                        </a:rPr>
                        <a:t>网络游戏购买装备</a:t>
                      </a:r>
                      <a:endParaRPr lang="zh-CN" altLang="en-US" sz="800" b="1" dirty="0">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buNone/>
                      </a:pPr>
                      <a:r>
                        <a:rPr lang="en-US" altLang="en-US" sz="800" b="1" dirty="0">
                          <a:solidFill>
                            <a:schemeClr val="tx1"/>
                          </a:solidFill>
                          <a:latin typeface="宋体" panose="02010600030101010101" pitchFamily="2" charset="-122"/>
                        </a:rPr>
                        <a:t>6000余元</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20">
                <a:tc>
                  <a:txBody>
                    <a:bodyPr/>
                    <a:lstStyle/>
                    <a:p>
                      <a:pPr indent="0" algn="ctr">
                        <a:buNone/>
                      </a:pPr>
                      <a:r>
                        <a:rPr lang="en-US" altLang="en-US" sz="800" b="1" dirty="0">
                          <a:solidFill>
                            <a:schemeClr val="tx1"/>
                          </a:solidFill>
                          <a:latin typeface="宋体" panose="02010600030101010101" pitchFamily="2" charset="-122"/>
                        </a:rPr>
                        <a:t>7</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800" b="1">
                          <a:solidFill>
                            <a:schemeClr val="tx1"/>
                          </a:solidFill>
                          <a:latin typeface="Arial" panose="020B0604020202020204" pitchFamily="34" charset="0"/>
                          <a:ea typeface="宋体" panose="02010600030101010101" pitchFamily="2" charset="-122"/>
                        </a:rPr>
                        <a:t>郑同学</a:t>
                      </a:r>
                      <a:endParaRPr lang="zh-CN" altLang="en-US" sz="800" b="1">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800" b="1">
                          <a:solidFill>
                            <a:schemeClr val="tx1"/>
                          </a:solidFill>
                          <a:latin typeface="Arial" panose="020B0604020202020204" pitchFamily="34" charset="0"/>
                          <a:ea typeface="宋体" panose="02010600030101010101" pitchFamily="2" charset="-122"/>
                        </a:rPr>
                        <a:t>冒充同学身份</a:t>
                      </a:r>
                      <a:endParaRPr lang="zh-CN" altLang="en-US" sz="800" b="1">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buNone/>
                      </a:pPr>
                      <a:r>
                        <a:rPr lang="en-US" sz="800" b="1" dirty="0">
                          <a:solidFill>
                            <a:schemeClr val="tx1"/>
                          </a:solidFill>
                          <a:latin typeface="宋体" panose="02010600030101010101" pitchFamily="2" charset="-122"/>
                        </a:rPr>
                        <a:t>1500</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60025">
                <a:tc>
                  <a:txBody>
                    <a:bodyPr/>
                    <a:lstStyle/>
                    <a:p>
                      <a:pPr indent="0" algn="ctr">
                        <a:buNone/>
                      </a:pPr>
                      <a:r>
                        <a:rPr lang="en-US" altLang="en-US" sz="800" b="1" dirty="0">
                          <a:solidFill>
                            <a:schemeClr val="tx1"/>
                          </a:solidFill>
                          <a:latin typeface="宋体" panose="02010600030101010101" pitchFamily="2" charset="-122"/>
                        </a:rPr>
                        <a:t>8</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800" b="1">
                          <a:solidFill>
                            <a:schemeClr val="tx1"/>
                          </a:solidFill>
                          <a:latin typeface="Arial" panose="020B0604020202020204" pitchFamily="34" charset="0"/>
                          <a:ea typeface="宋体" panose="02010600030101010101" pitchFamily="2" charset="-122"/>
                        </a:rPr>
                        <a:t>肖同学</a:t>
                      </a:r>
                      <a:endParaRPr lang="zh-CN" altLang="en-US" sz="800" b="1">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800" b="1">
                          <a:solidFill>
                            <a:schemeClr val="tx1"/>
                          </a:solidFill>
                          <a:latin typeface="Arial" panose="020B0604020202020204" pitchFamily="34" charset="0"/>
                          <a:ea typeface="宋体" panose="02010600030101010101" pitchFamily="2" charset="-122"/>
                        </a:rPr>
                        <a:t>网上购物退款</a:t>
                      </a:r>
                      <a:endParaRPr lang="zh-CN" altLang="en-US" sz="800" b="1">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buNone/>
                      </a:pPr>
                      <a:r>
                        <a:rPr lang="en-US" sz="800" b="1" dirty="0">
                          <a:solidFill>
                            <a:schemeClr val="tx1"/>
                          </a:solidFill>
                          <a:latin typeface="宋体" panose="02010600030101010101" pitchFamily="2" charset="-122"/>
                        </a:rPr>
                        <a:t>6240</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9796">
                <a:tc>
                  <a:txBody>
                    <a:bodyPr/>
                    <a:lstStyle/>
                    <a:p>
                      <a:pPr indent="0" algn="ctr">
                        <a:buNone/>
                      </a:pPr>
                      <a:r>
                        <a:rPr lang="en-US" altLang="en-US" sz="800" b="1" dirty="0">
                          <a:solidFill>
                            <a:schemeClr val="tx1"/>
                          </a:solidFill>
                          <a:latin typeface="宋体" panose="02010600030101010101" pitchFamily="2" charset="-122"/>
                        </a:rPr>
                        <a:t>9</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800" b="1">
                          <a:solidFill>
                            <a:schemeClr val="tx1"/>
                          </a:solidFill>
                          <a:latin typeface="Arial" panose="020B0604020202020204" pitchFamily="34" charset="0"/>
                          <a:ea typeface="宋体" panose="02010600030101010101" pitchFamily="2" charset="-122"/>
                        </a:rPr>
                        <a:t>詹同学</a:t>
                      </a:r>
                      <a:endParaRPr lang="zh-CN" altLang="en-US" sz="800" b="1">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800" b="1" dirty="0">
                          <a:solidFill>
                            <a:schemeClr val="tx1"/>
                          </a:solidFill>
                          <a:latin typeface="Arial" panose="020B0604020202020204" pitchFamily="34" charset="0"/>
                          <a:ea typeface="宋体" panose="02010600030101010101" pitchFamily="2" charset="-122"/>
                        </a:rPr>
                        <a:t>冒充电商客服转帐</a:t>
                      </a:r>
                      <a:endParaRPr lang="zh-CN" altLang="en-US" sz="800" b="1" dirty="0">
                        <a:solidFill>
                          <a:schemeClr val="tx1"/>
                        </a:solidFill>
                        <a:latin typeface="Arial" panose="020B0604020202020204" pitchFamily="34" charset="0"/>
                        <a:ea typeface="宋体" panose="02010600030101010101" pitchFamily="2" charset="-122"/>
                      </a:endParaRPr>
                    </a:p>
                  </a:txBody>
                  <a:tcPr marL="12702" marR="12702" marT="12702" marB="45727"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800" b="1" dirty="0">
                          <a:solidFill>
                            <a:schemeClr val="tx1"/>
                          </a:solidFill>
                          <a:latin typeface="宋体" panose="02010600030101010101" pitchFamily="2" charset="-122"/>
                        </a:rPr>
                        <a:t>2700</a:t>
                      </a:r>
                      <a:endParaRPr lang="en-US" altLang="en-US" sz="800" b="1" dirty="0">
                        <a:solidFill>
                          <a:schemeClr val="tx1"/>
                        </a:solidFill>
                        <a:latin typeface="宋体" panose="02010600030101010101" pitchFamily="2" charset="-122"/>
                      </a:endParaRPr>
                    </a:p>
                  </a:txBody>
                  <a:tcPr marL="12702" marR="12702" marT="12702" marB="4572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2"/>
            </p:custDataLst>
          </p:nvPr>
        </p:nvGraphicFramePr>
        <p:xfrm>
          <a:off x="5652135" y="987425"/>
          <a:ext cx="2957513" cy="3938588"/>
        </p:xfrm>
        <a:graphic>
          <a:graphicData uri="http://schemas.openxmlformats.org/drawingml/2006/table">
            <a:tbl>
              <a:tblPr firstRow="1" bandRow="1">
                <a:tableStyleId>{5C22544A-7EE6-4342-B048-85BDC9FD1C3A}</a:tableStyleId>
              </a:tblPr>
              <a:tblGrid>
                <a:gridCol w="337157"/>
                <a:gridCol w="570364"/>
                <a:gridCol w="1296090"/>
                <a:gridCol w="753333"/>
              </a:tblGrid>
              <a:tr h="363220">
                <a:tc>
                  <a:txBody>
                    <a:bodyPr/>
                    <a:lstStyle/>
                    <a:p>
                      <a:pPr indent="0" algn="ctr">
                        <a:buNone/>
                      </a:pPr>
                      <a:r>
                        <a:rPr lang="zh-CN" sz="800" b="1" dirty="0">
                          <a:solidFill>
                            <a:schemeClr val="tx1"/>
                          </a:solidFill>
                          <a:latin typeface="Arial" panose="020B0604020202020204" pitchFamily="34" charset="0"/>
                          <a:ea typeface="宋体" panose="02010600030101010101" pitchFamily="2" charset="-122"/>
                        </a:rPr>
                        <a:t>序号</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800" b="1" dirty="0">
                          <a:solidFill>
                            <a:schemeClr val="tx1"/>
                          </a:solidFill>
                          <a:latin typeface="Arial" panose="020B0604020202020204" pitchFamily="34" charset="0"/>
                          <a:ea typeface="宋体" panose="02010600030101010101" pitchFamily="2" charset="-122"/>
                        </a:rPr>
                        <a:t>姓</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800" b="1" dirty="0">
                          <a:solidFill>
                            <a:schemeClr val="tx1"/>
                          </a:solidFill>
                          <a:latin typeface="Arial" panose="020B0604020202020204" pitchFamily="34" charset="0"/>
                          <a:ea typeface="宋体" panose="02010600030101010101" pitchFamily="2" charset="-122"/>
                        </a:rPr>
                        <a:t>被诈骗情况</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indent="0" algn="ctr">
                        <a:buNone/>
                      </a:pPr>
                      <a:r>
                        <a:rPr lang="zh-CN" sz="800" b="1" dirty="0">
                          <a:solidFill>
                            <a:schemeClr val="tx1"/>
                          </a:solidFill>
                          <a:latin typeface="Arial" panose="020B0604020202020204" pitchFamily="34" charset="0"/>
                          <a:ea typeface="宋体" panose="02010600030101010101" pitchFamily="2" charset="-122"/>
                        </a:rPr>
                        <a:t>被诈骗金额（元）</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199828">
                <a:tc>
                  <a:txBody>
                    <a:bodyPr/>
                    <a:lstStyle/>
                    <a:p>
                      <a:pPr indent="0" algn="ctr">
                        <a:buNone/>
                      </a:pPr>
                      <a:r>
                        <a:rPr lang="en-US" altLang="en-US" sz="800" b="1" dirty="0">
                          <a:solidFill>
                            <a:schemeClr val="tx1"/>
                          </a:solidFill>
                          <a:latin typeface="宋体" panose="02010600030101010101" pitchFamily="2" charset="-122"/>
                        </a:rPr>
                        <a:t>10</a:t>
                      </a:r>
                      <a:endParaRPr lang="en-US" altLang="en-US" sz="800" b="1" dirty="0">
                        <a:solidFill>
                          <a:schemeClr val="tx1"/>
                        </a:solidFill>
                        <a:latin typeface="宋体" panose="02010600030101010101" pitchFamily="2" charset="-122"/>
                      </a:endParaRPr>
                    </a:p>
                  </a:txBody>
                  <a:tcPr marL="12699" marR="12699" marT="12698" marB="4571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朱同学</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充值返利方式被骗</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indent="0" algn="ctr">
                        <a:buNone/>
                      </a:pPr>
                      <a:r>
                        <a:rPr lang="en-US" altLang="en-US" sz="800" b="1">
                          <a:solidFill>
                            <a:schemeClr val="tx1"/>
                          </a:solidFill>
                          <a:latin typeface="宋体" panose="02010600030101010101" pitchFamily="2" charset="-122"/>
                        </a:rPr>
                        <a:t>4300</a:t>
                      </a:r>
                      <a:endParaRPr lang="en-US" altLang="en-US" sz="800" b="1">
                        <a:solidFill>
                          <a:schemeClr val="tx1"/>
                        </a:solidFill>
                        <a:latin typeface="宋体" panose="02010600030101010101" pitchFamily="2" charset="-122"/>
                      </a:endParaRPr>
                    </a:p>
                  </a:txBody>
                  <a:tcPr marL="12699" marR="12699" marT="12698" marB="4571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271105">
                <a:tc>
                  <a:txBody>
                    <a:bodyPr/>
                    <a:lstStyle/>
                    <a:p>
                      <a:pPr indent="0" algn="ctr">
                        <a:buNone/>
                      </a:pPr>
                      <a:r>
                        <a:rPr lang="en-US" altLang="en-US" sz="800" b="1">
                          <a:solidFill>
                            <a:schemeClr val="tx1"/>
                          </a:solidFill>
                          <a:latin typeface="宋体" panose="02010600030101010101" pitchFamily="2" charset="-122"/>
                        </a:rPr>
                        <a:t>11</a:t>
                      </a:r>
                      <a:endParaRPr lang="en-US" altLang="en-US" sz="800" b="1">
                        <a:solidFill>
                          <a:schemeClr val="tx1"/>
                        </a:solidFill>
                        <a:latin typeface="宋体" panose="02010600030101010101" pitchFamily="2" charset="-122"/>
                      </a:endParaRPr>
                    </a:p>
                  </a:txBody>
                  <a:tcPr marL="12699" marR="12699" marT="12698" marB="45714"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洪同学</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sym typeface="+mn-ea"/>
                        </a:rPr>
                        <a:t>被假冒淘宝客服骗</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indent="0" algn="ctr">
                        <a:buNone/>
                      </a:pPr>
                      <a:r>
                        <a:rPr lang="en-US" altLang="en-US" sz="800" b="1">
                          <a:solidFill>
                            <a:schemeClr val="tx1"/>
                          </a:solidFill>
                          <a:latin typeface="宋体" panose="02010600030101010101" pitchFamily="2" charset="-122"/>
                        </a:rPr>
                        <a:t>6537.36</a:t>
                      </a:r>
                      <a:endParaRPr lang="en-US" altLang="en-US" sz="800" b="1">
                        <a:solidFill>
                          <a:schemeClr val="tx1"/>
                        </a:solidFill>
                        <a:latin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286343">
                <a:tc>
                  <a:txBody>
                    <a:bodyPr/>
                    <a:lstStyle/>
                    <a:p>
                      <a:pPr indent="0" algn="ctr">
                        <a:buNone/>
                      </a:pPr>
                      <a:r>
                        <a:rPr lang="en-US" altLang="en-US" sz="800" b="1">
                          <a:solidFill>
                            <a:schemeClr val="tx1"/>
                          </a:solidFill>
                          <a:latin typeface="宋体" panose="02010600030101010101" pitchFamily="2" charset="-122"/>
                        </a:rPr>
                        <a:t>12</a:t>
                      </a:r>
                      <a:endParaRPr lang="en-US" altLang="en-US" sz="800" b="1">
                        <a:solidFill>
                          <a:schemeClr val="tx1"/>
                        </a:solidFill>
                        <a:latin typeface="宋体" panose="02010600030101010101" pitchFamily="2" charset="-122"/>
                      </a:endParaRPr>
                    </a:p>
                  </a:txBody>
                  <a:tcPr marL="12699" marR="12699" marT="12698" marB="45714"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周同学</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sym typeface="+mn-ea"/>
                        </a:rPr>
                        <a:t>网上刷单被骗</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indent="0" algn="ctr">
                        <a:buNone/>
                      </a:pPr>
                      <a:r>
                        <a:rPr lang="en-US" altLang="en-US" sz="800" b="1">
                          <a:solidFill>
                            <a:schemeClr val="tx1"/>
                          </a:solidFill>
                          <a:latin typeface="宋体" panose="02010600030101010101" pitchFamily="2" charset="-122"/>
                        </a:rPr>
                        <a:t>1000</a:t>
                      </a:r>
                      <a:endParaRPr lang="en-US" altLang="en-US" sz="800" b="1">
                        <a:solidFill>
                          <a:schemeClr val="tx1"/>
                        </a:solidFill>
                        <a:latin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424160">
                <a:tc>
                  <a:txBody>
                    <a:bodyPr/>
                    <a:lstStyle/>
                    <a:p>
                      <a:pPr indent="0" algn="ctr">
                        <a:buNone/>
                      </a:pPr>
                      <a:r>
                        <a:rPr lang="en-US" altLang="en-US" sz="800" b="1">
                          <a:solidFill>
                            <a:schemeClr val="tx1"/>
                          </a:solidFill>
                          <a:latin typeface="宋体" panose="02010600030101010101" pitchFamily="2" charset="-122"/>
                        </a:rPr>
                        <a:t>13</a:t>
                      </a:r>
                      <a:endParaRPr lang="en-US" altLang="en-US" sz="800" b="1">
                        <a:solidFill>
                          <a:schemeClr val="tx1"/>
                        </a:solidFill>
                        <a:latin typeface="宋体" panose="02010600030101010101" pitchFamily="2" charset="-122"/>
                      </a:endParaRPr>
                    </a:p>
                  </a:txBody>
                  <a:tcPr marL="12699" marR="12699" marT="12698" marB="45714"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张同学</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在</a:t>
                      </a:r>
                      <a:r>
                        <a:rPr lang="en-US" altLang="zh-CN" sz="800" b="1" dirty="0">
                          <a:solidFill>
                            <a:schemeClr val="tx1"/>
                          </a:solidFill>
                          <a:latin typeface="Arial" panose="020B0604020202020204" pitchFamily="34" charset="0"/>
                          <a:ea typeface="宋体" panose="02010600030101010101" pitchFamily="2" charset="-122"/>
                        </a:rPr>
                        <a:t>“</a:t>
                      </a:r>
                      <a:r>
                        <a:rPr lang="zh-CN" altLang="en-US" sz="800" b="1" dirty="0">
                          <a:solidFill>
                            <a:schemeClr val="tx1"/>
                          </a:solidFill>
                          <a:latin typeface="Arial" panose="020B0604020202020204" pitchFamily="34" charset="0"/>
                          <a:ea typeface="宋体" panose="02010600030101010101" pitchFamily="2" charset="-122"/>
                        </a:rPr>
                        <a:t>交易猫</a:t>
                      </a:r>
                      <a:r>
                        <a:rPr lang="en-US" altLang="zh-CN" sz="800" b="1" dirty="0">
                          <a:solidFill>
                            <a:schemeClr val="tx1"/>
                          </a:solidFill>
                          <a:latin typeface="Arial" panose="020B0604020202020204" pitchFamily="34" charset="0"/>
                          <a:ea typeface="宋体" panose="02010600030101010101" pitchFamily="2" charset="-122"/>
                        </a:rPr>
                        <a:t>”</a:t>
                      </a:r>
                      <a:r>
                        <a:rPr lang="zh-CN" altLang="en-US" sz="800" b="1" dirty="0">
                          <a:solidFill>
                            <a:schemeClr val="tx1"/>
                          </a:solidFill>
                          <a:latin typeface="Arial" panose="020B0604020202020204" pitchFamily="34" charset="0"/>
                          <a:ea typeface="宋体" panose="02010600030101010101" pitchFamily="2" charset="-122"/>
                        </a:rPr>
                        <a:t>出售账号被骗</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indent="0" algn="ctr">
                        <a:buNone/>
                      </a:pPr>
                      <a:r>
                        <a:rPr lang="en-US" altLang="en-US" sz="800" b="1" dirty="0">
                          <a:solidFill>
                            <a:schemeClr val="tx1"/>
                          </a:solidFill>
                          <a:latin typeface="宋体" panose="02010600030101010101" pitchFamily="2" charset="-122"/>
                        </a:rPr>
                        <a:t>1000</a:t>
                      </a:r>
                      <a:endParaRPr lang="en-US" altLang="en-US" sz="800" b="1" dirty="0">
                        <a:solidFill>
                          <a:schemeClr val="tx1"/>
                        </a:solidFill>
                        <a:latin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288741">
                <a:tc>
                  <a:txBody>
                    <a:bodyPr/>
                    <a:lstStyle/>
                    <a:p>
                      <a:pPr indent="0" algn="ctr">
                        <a:buNone/>
                      </a:pPr>
                      <a:r>
                        <a:rPr lang="en-US" altLang="en-US" sz="800" b="1">
                          <a:solidFill>
                            <a:schemeClr val="tx1"/>
                          </a:solidFill>
                          <a:latin typeface="宋体" panose="02010600030101010101" pitchFamily="2" charset="-122"/>
                        </a:rPr>
                        <a:t>14</a:t>
                      </a:r>
                      <a:endParaRPr lang="en-US" altLang="en-US" sz="800" b="1">
                        <a:solidFill>
                          <a:schemeClr val="tx1"/>
                        </a:solidFill>
                        <a:latin typeface="宋体" panose="02010600030101010101" pitchFamily="2" charset="-122"/>
                      </a:endParaRPr>
                    </a:p>
                  </a:txBody>
                  <a:tcPr marL="12699" marR="12699" marT="12698" marB="45714"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梁同学</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网上游戏账号交易被骗</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indent="0" algn="ctr">
                        <a:buNone/>
                      </a:pPr>
                      <a:r>
                        <a:rPr lang="en-US" altLang="en-US" sz="800" b="1">
                          <a:solidFill>
                            <a:schemeClr val="tx1"/>
                          </a:solidFill>
                          <a:latin typeface="宋体" panose="02010600030101010101" pitchFamily="2" charset="-122"/>
                        </a:rPr>
                        <a:t>500</a:t>
                      </a:r>
                      <a:endParaRPr lang="en-US" altLang="en-US" sz="800" b="1">
                        <a:solidFill>
                          <a:schemeClr val="tx1"/>
                        </a:solidFill>
                        <a:latin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169751">
                <a:tc>
                  <a:txBody>
                    <a:bodyPr/>
                    <a:lstStyle/>
                    <a:p>
                      <a:pPr indent="0" algn="ctr">
                        <a:buNone/>
                      </a:pPr>
                      <a:r>
                        <a:rPr lang="en-US" altLang="en-US" sz="800" b="1">
                          <a:solidFill>
                            <a:schemeClr val="tx1"/>
                          </a:solidFill>
                          <a:latin typeface="宋体" panose="02010600030101010101" pitchFamily="2" charset="-122"/>
                          <a:sym typeface="+mn-ea"/>
                        </a:rPr>
                        <a:t>15</a:t>
                      </a:r>
                      <a:endParaRPr lang="zh-CN" altLang="en-US" sz="800" b="1">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sym typeface="+mn-ea"/>
                        </a:rPr>
                        <a:t>石同学</a:t>
                      </a:r>
                      <a:endParaRPr lang="zh-CN" altLang="en-US" sz="800" b="1" dirty="0">
                        <a:solidFill>
                          <a:schemeClr val="tx1"/>
                        </a:solidFill>
                        <a:latin typeface="Arial" panose="020B0604020202020204" pitchFamily="34" charset="0"/>
                        <a:ea typeface="宋体" panose="02010600030101010101" pitchFamily="2" charset="-122"/>
                        <a:sym typeface="+mn-ea"/>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sym typeface="+mn-ea"/>
                        </a:rPr>
                        <a:t>网上刷单被骗</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indent="0" algn="ctr">
                        <a:buNone/>
                      </a:pPr>
                      <a:r>
                        <a:rPr lang="en-US" altLang="en-US" sz="800" b="1">
                          <a:solidFill>
                            <a:schemeClr val="tx1"/>
                          </a:solidFill>
                          <a:latin typeface="宋体" panose="02010600030101010101" pitchFamily="2" charset="-122"/>
                          <a:sym typeface="+mn-ea"/>
                        </a:rPr>
                        <a:t>8000</a:t>
                      </a:r>
                      <a:endParaRPr lang="en-US" altLang="en-US" sz="800" b="1">
                        <a:solidFill>
                          <a:schemeClr val="tx1"/>
                        </a:solidFill>
                        <a:latin typeface="宋体" panose="02010600030101010101" pitchFamily="2" charset="-122"/>
                        <a:ea typeface="宋体" panose="02010600030101010101" pitchFamily="2" charset="-122"/>
                        <a:sym typeface="+mn-ea"/>
                      </a:endParaRPr>
                    </a:p>
                  </a:txBody>
                  <a:tcPr marL="12699" marR="12699" marT="12698" marB="45714"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493454">
                <a:tc>
                  <a:txBody>
                    <a:bodyPr/>
                    <a:lstStyle/>
                    <a:p>
                      <a:pPr indent="0" algn="ctr">
                        <a:buNone/>
                      </a:pPr>
                      <a:r>
                        <a:rPr lang="en-US" altLang="en-US" sz="800" b="1">
                          <a:solidFill>
                            <a:schemeClr val="tx1"/>
                          </a:solidFill>
                          <a:latin typeface="宋体" panose="02010600030101010101" pitchFamily="2" charset="-122"/>
                        </a:rPr>
                        <a:t>16</a:t>
                      </a:r>
                      <a:endParaRPr lang="en-US" altLang="en-US" sz="800" b="1">
                        <a:solidFill>
                          <a:schemeClr val="tx1"/>
                        </a:solidFill>
                        <a:latin typeface="宋体" panose="02010600030101010101" pitchFamily="2" charset="-122"/>
                      </a:endParaRPr>
                    </a:p>
                  </a:txBody>
                  <a:tcPr marL="12699" marR="12699" marT="12698" marB="45714"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a:solidFill>
                            <a:schemeClr val="tx1"/>
                          </a:solidFill>
                          <a:latin typeface="Arial" panose="020B0604020202020204" pitchFamily="34" charset="0"/>
                          <a:ea typeface="宋体" panose="02010600030101010101" pitchFamily="2" charset="-122"/>
                        </a:rPr>
                        <a:t>梁同学</a:t>
                      </a:r>
                      <a:endParaRPr lang="zh-CN" altLang="en-US" sz="800" b="1">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网上交</a:t>
                      </a:r>
                      <a:r>
                        <a:rPr lang="en-US" altLang="zh-CN" sz="800" b="1" dirty="0">
                          <a:solidFill>
                            <a:schemeClr val="tx1"/>
                          </a:solidFill>
                          <a:latin typeface="Arial" panose="020B0604020202020204" pitchFamily="34" charset="0"/>
                          <a:ea typeface="宋体" panose="02010600030101010101" pitchFamily="2" charset="-122"/>
                        </a:rPr>
                        <a:t>“</a:t>
                      </a:r>
                      <a:r>
                        <a:rPr lang="zh-CN" altLang="en-US" sz="800" b="1" dirty="0">
                          <a:solidFill>
                            <a:schemeClr val="tx1"/>
                          </a:solidFill>
                          <a:latin typeface="Arial" panose="020B0604020202020204" pitchFamily="34" charset="0"/>
                          <a:ea typeface="宋体" panose="02010600030101010101" pitchFamily="2" charset="-122"/>
                        </a:rPr>
                        <a:t>女网友</a:t>
                      </a:r>
                      <a:r>
                        <a:rPr lang="en-US" altLang="zh-CN" sz="800" b="1" dirty="0">
                          <a:solidFill>
                            <a:schemeClr val="tx1"/>
                          </a:solidFill>
                          <a:latin typeface="Arial" panose="020B0604020202020204" pitchFamily="34" charset="0"/>
                          <a:ea typeface="宋体" panose="02010600030101010101" pitchFamily="2" charset="-122"/>
                        </a:rPr>
                        <a:t>”</a:t>
                      </a:r>
                      <a:r>
                        <a:rPr lang="zh-CN" altLang="en-US" sz="800" b="1" dirty="0">
                          <a:solidFill>
                            <a:schemeClr val="tx1"/>
                          </a:solidFill>
                          <a:latin typeface="Arial" panose="020B0604020202020204" pitchFamily="34" charset="0"/>
                          <a:ea typeface="宋体" panose="02010600030101010101" pitchFamily="2" charset="-122"/>
                        </a:rPr>
                        <a:t>，通过为对方借钱、代付方式被骗</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indent="0" algn="ctr">
                        <a:buNone/>
                      </a:pPr>
                      <a:r>
                        <a:rPr lang="en-US" altLang="en-US" sz="800" b="1">
                          <a:solidFill>
                            <a:schemeClr val="tx1"/>
                          </a:solidFill>
                          <a:latin typeface="宋体" panose="02010600030101010101" pitchFamily="2" charset="-122"/>
                        </a:rPr>
                        <a:t>5210</a:t>
                      </a:r>
                      <a:endParaRPr lang="en-US" altLang="en-US" sz="800" b="1">
                        <a:solidFill>
                          <a:schemeClr val="tx1"/>
                        </a:solidFill>
                        <a:latin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288020">
                <a:tc>
                  <a:txBody>
                    <a:bodyPr/>
                    <a:lstStyle/>
                    <a:p>
                      <a:pPr indent="0" algn="ctr">
                        <a:buNone/>
                      </a:pPr>
                      <a:r>
                        <a:rPr lang="en-US" altLang="en-US" sz="800" b="1">
                          <a:solidFill>
                            <a:schemeClr val="tx1"/>
                          </a:solidFill>
                          <a:latin typeface="宋体" panose="02010600030101010101" pitchFamily="2" charset="-122"/>
                        </a:rPr>
                        <a:t>17</a:t>
                      </a:r>
                      <a:endParaRPr lang="en-US" altLang="en-US" sz="800" b="1">
                        <a:solidFill>
                          <a:schemeClr val="tx1"/>
                        </a:solidFill>
                        <a:latin typeface="宋体" panose="02010600030101010101" pitchFamily="2" charset="-122"/>
                      </a:endParaRPr>
                    </a:p>
                  </a:txBody>
                  <a:tcPr marL="12699" marR="12699" marT="12698" marB="45714"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a:solidFill>
                            <a:schemeClr val="tx1"/>
                          </a:solidFill>
                          <a:latin typeface="Arial" panose="020B0604020202020204" pitchFamily="34" charset="0"/>
                          <a:ea typeface="宋体" panose="02010600030101010101" pitchFamily="2" charset="-122"/>
                        </a:rPr>
                        <a:t>袁同学</a:t>
                      </a:r>
                      <a:endParaRPr lang="zh-CN" altLang="en-US" sz="800" b="1">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800" b="1" dirty="0">
                          <a:solidFill>
                            <a:schemeClr val="tx1"/>
                          </a:solidFill>
                          <a:latin typeface="Arial" panose="020B0604020202020204" pitchFamily="34" charset="0"/>
                          <a:ea typeface="宋体" panose="02010600030101010101" pitchFamily="2" charset="-122"/>
                        </a:rPr>
                        <a:t>银行卡被盗刷</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indent="0" algn="ctr">
                        <a:buNone/>
                      </a:pPr>
                      <a:r>
                        <a:rPr lang="en-US" sz="800" b="1">
                          <a:solidFill>
                            <a:schemeClr val="tx1"/>
                          </a:solidFill>
                          <a:latin typeface="宋体" panose="02010600030101010101" pitchFamily="2" charset="-122"/>
                        </a:rPr>
                        <a:t>3500</a:t>
                      </a:r>
                      <a:endParaRPr lang="en-US" altLang="en-US" sz="800" b="1">
                        <a:solidFill>
                          <a:schemeClr val="tx1"/>
                        </a:solidFill>
                        <a:latin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360025">
                <a:tc>
                  <a:txBody>
                    <a:bodyPr/>
                    <a:lstStyle/>
                    <a:p>
                      <a:pPr indent="0" algn="ctr">
                        <a:buNone/>
                      </a:pPr>
                      <a:r>
                        <a:rPr lang="en-US" altLang="en-US" sz="800" b="1">
                          <a:solidFill>
                            <a:schemeClr val="tx1"/>
                          </a:solidFill>
                          <a:latin typeface="宋体" panose="02010600030101010101" pitchFamily="2" charset="-122"/>
                        </a:rPr>
                        <a:t>18</a:t>
                      </a:r>
                      <a:endParaRPr lang="en-US" altLang="en-US" sz="800" b="1">
                        <a:solidFill>
                          <a:schemeClr val="tx1"/>
                        </a:solidFill>
                        <a:latin typeface="宋体" panose="02010600030101010101" pitchFamily="2" charset="-122"/>
                      </a:endParaRPr>
                    </a:p>
                  </a:txBody>
                  <a:tcPr marL="12699" marR="12699" marT="12698" marB="45714"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a:solidFill>
                            <a:schemeClr val="tx1"/>
                          </a:solidFill>
                          <a:latin typeface="Arial" panose="020B0604020202020204" pitchFamily="34" charset="0"/>
                          <a:ea typeface="宋体" panose="02010600030101010101" pitchFamily="2" charset="-122"/>
                        </a:rPr>
                        <a:t>章同学</a:t>
                      </a:r>
                      <a:endParaRPr lang="zh-CN" altLang="en-US" sz="800" b="1">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在</a:t>
                      </a:r>
                      <a:r>
                        <a:rPr lang="en-US" altLang="zh-CN" sz="800" b="1" dirty="0">
                          <a:solidFill>
                            <a:schemeClr val="tx1"/>
                          </a:solidFill>
                          <a:latin typeface="Arial" panose="020B0604020202020204" pitchFamily="34" charset="0"/>
                          <a:ea typeface="宋体" panose="02010600030101010101" pitchFamily="2" charset="-122"/>
                        </a:rPr>
                        <a:t>“</a:t>
                      </a:r>
                      <a:r>
                        <a:rPr lang="zh-CN" altLang="en-US" sz="800" b="1" dirty="0">
                          <a:solidFill>
                            <a:schemeClr val="tx1"/>
                          </a:solidFill>
                          <a:latin typeface="Arial" panose="020B0604020202020204" pitchFamily="34" charset="0"/>
                          <a:ea typeface="宋体" panose="02010600030101010101" pitchFamily="2" charset="-122"/>
                        </a:rPr>
                        <a:t>闲鱼</a:t>
                      </a:r>
                      <a:r>
                        <a:rPr lang="en-US" altLang="zh-CN" sz="800" b="1" dirty="0">
                          <a:solidFill>
                            <a:schemeClr val="tx1"/>
                          </a:solidFill>
                          <a:latin typeface="Arial" panose="020B0604020202020204" pitchFamily="34" charset="0"/>
                          <a:ea typeface="宋体" panose="02010600030101010101" pitchFamily="2" charset="-122"/>
                        </a:rPr>
                        <a:t>”</a:t>
                      </a:r>
                      <a:r>
                        <a:rPr lang="zh-CN" altLang="en-US" sz="800" b="1" dirty="0">
                          <a:solidFill>
                            <a:schemeClr val="tx1"/>
                          </a:solidFill>
                          <a:latin typeface="Arial" panose="020B0604020202020204" pitchFamily="34" charset="0"/>
                          <a:ea typeface="宋体" panose="02010600030101010101" pitchFamily="2" charset="-122"/>
                        </a:rPr>
                        <a:t>买卖平台上买号被骗</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indent="0" algn="ctr">
                        <a:buNone/>
                      </a:pPr>
                      <a:r>
                        <a:rPr lang="en-US" altLang="en-US" sz="800" b="1" dirty="0">
                          <a:solidFill>
                            <a:schemeClr val="tx1"/>
                          </a:solidFill>
                          <a:latin typeface="宋体" panose="02010600030101010101" pitchFamily="2" charset="-122"/>
                        </a:rPr>
                        <a:t>1800</a:t>
                      </a:r>
                      <a:endParaRPr lang="en-US" altLang="en-US" sz="800" b="1" dirty="0">
                        <a:solidFill>
                          <a:schemeClr val="tx1"/>
                        </a:solidFill>
                        <a:latin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360025">
                <a:tc>
                  <a:txBody>
                    <a:bodyPr/>
                    <a:lstStyle/>
                    <a:p>
                      <a:pPr indent="0" algn="ctr">
                        <a:buNone/>
                      </a:pPr>
                      <a:r>
                        <a:rPr lang="en-US" altLang="en-US" sz="800" b="1">
                          <a:solidFill>
                            <a:schemeClr val="tx1"/>
                          </a:solidFill>
                          <a:latin typeface="宋体" panose="02010600030101010101" pitchFamily="2" charset="-122"/>
                        </a:rPr>
                        <a:t>19</a:t>
                      </a:r>
                      <a:endParaRPr lang="en-US" altLang="en-US" sz="800" b="1">
                        <a:solidFill>
                          <a:schemeClr val="tx1"/>
                        </a:solidFill>
                        <a:latin typeface="宋体" panose="02010600030101010101" pitchFamily="2" charset="-122"/>
                      </a:endParaRPr>
                    </a:p>
                  </a:txBody>
                  <a:tcPr marL="12699" marR="12699" marT="12698" marB="45714"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a:solidFill>
                            <a:schemeClr val="tx1"/>
                          </a:solidFill>
                          <a:latin typeface="Arial" panose="020B0604020202020204" pitchFamily="34" charset="0"/>
                          <a:ea typeface="宋体" panose="02010600030101010101" pitchFamily="2" charset="-122"/>
                        </a:rPr>
                        <a:t>柯同学</a:t>
                      </a:r>
                      <a:endParaRPr lang="zh-CN" altLang="en-US" sz="800" b="1">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网上买卖游戏账号交易被骗</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indent="0" algn="ctr">
                        <a:buNone/>
                      </a:pPr>
                      <a:r>
                        <a:rPr lang="en-US" altLang="en-US" sz="800" b="1" dirty="0">
                          <a:solidFill>
                            <a:schemeClr val="tx1"/>
                          </a:solidFill>
                          <a:latin typeface="宋体" panose="02010600030101010101" pitchFamily="2" charset="-122"/>
                        </a:rPr>
                        <a:t>3600.38</a:t>
                      </a:r>
                      <a:endParaRPr lang="en-US" altLang="en-US" sz="800" b="1" dirty="0">
                        <a:solidFill>
                          <a:schemeClr val="tx1"/>
                        </a:solidFill>
                        <a:latin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424160">
                <a:tc>
                  <a:txBody>
                    <a:bodyPr/>
                    <a:lstStyle/>
                    <a:p>
                      <a:pPr indent="0" algn="ctr">
                        <a:buNone/>
                      </a:pPr>
                      <a:r>
                        <a:rPr lang="en-US" altLang="en-US" sz="800" b="1">
                          <a:solidFill>
                            <a:schemeClr val="tx1"/>
                          </a:solidFill>
                          <a:latin typeface="宋体" panose="02010600030101010101" pitchFamily="2" charset="-122"/>
                        </a:rPr>
                        <a:t>20</a:t>
                      </a:r>
                      <a:endParaRPr lang="en-US" altLang="en-US" sz="800" b="1">
                        <a:solidFill>
                          <a:schemeClr val="tx1"/>
                        </a:solidFill>
                        <a:latin typeface="宋体" panose="02010600030101010101" pitchFamily="2" charset="-122"/>
                      </a:endParaRPr>
                    </a:p>
                  </a:txBody>
                  <a:tcPr marL="12699" marR="12699" marT="12698" marB="45714"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a:solidFill>
                            <a:schemeClr val="tx1"/>
                          </a:solidFill>
                          <a:latin typeface="Arial" panose="020B0604020202020204" pitchFamily="34" charset="0"/>
                          <a:ea typeface="宋体" panose="02010600030101010101" pitchFamily="2" charset="-122"/>
                        </a:rPr>
                        <a:t>汤同学</a:t>
                      </a:r>
                      <a:endParaRPr lang="zh-CN" altLang="en-US" sz="800" b="1">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altLang="en-US" sz="800" b="1" dirty="0">
                          <a:solidFill>
                            <a:schemeClr val="tx1"/>
                          </a:solidFill>
                          <a:latin typeface="Arial" panose="020B0604020202020204" pitchFamily="34" charset="0"/>
                          <a:ea typeface="宋体" panose="02010600030101010101" pitchFamily="2" charset="-122"/>
                        </a:rPr>
                        <a:t>通过微信购买物品被骗</a:t>
                      </a:r>
                      <a:endParaRPr lang="zh-CN" altLang="en-US" sz="800" b="1" dirty="0">
                        <a:solidFill>
                          <a:schemeClr val="tx1"/>
                        </a:solidFill>
                        <a:latin typeface="Arial" panose="020B0604020202020204" pitchFamily="34" charset="0"/>
                        <a:ea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en-US" altLang="en-US" sz="800" b="1" dirty="0">
                          <a:solidFill>
                            <a:schemeClr val="tx1"/>
                          </a:solidFill>
                          <a:latin typeface="宋体" panose="02010600030101010101" pitchFamily="2" charset="-122"/>
                        </a:rPr>
                        <a:t>2500</a:t>
                      </a:r>
                      <a:endParaRPr lang="en-US" altLang="en-US" sz="800" b="1" dirty="0">
                        <a:solidFill>
                          <a:schemeClr val="tx1"/>
                        </a:solidFill>
                        <a:latin typeface="宋体" panose="02010600030101010101" pitchFamily="2" charset="-122"/>
                      </a:endParaRPr>
                    </a:p>
                  </a:txBody>
                  <a:tcPr marL="12699" marR="12699" marT="12698" marB="45714"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bl>
          </a:graphicData>
        </a:graphic>
      </p:graphicFrame>
      <p:sp>
        <p:nvSpPr>
          <p:cNvPr id="37889" name="文本框 1"/>
          <p:cNvSpPr txBox="1"/>
          <p:nvPr/>
        </p:nvSpPr>
        <p:spPr>
          <a:xfrm>
            <a:off x="231775" y="771525"/>
            <a:ext cx="2073910" cy="3538220"/>
          </a:xfrm>
          <a:prstGeom prst="rect">
            <a:avLst/>
          </a:prstGeom>
          <a:noFill/>
          <a:ln w="9525">
            <a:noFill/>
          </a:ln>
        </p:spPr>
        <p:txBody>
          <a:bodyPr wrap="square" anchor="t" anchorCtr="0">
            <a:spAutoFit/>
          </a:bodyPr>
          <a:p>
            <a:r>
              <a:rPr lang="zh-CN" altLang="zh-CN" sz="2800" dirty="0">
                <a:latin typeface="Calibri" panose="020F0502020204030204" pitchFamily="34" charset="0"/>
                <a:ea typeface="宋体" panose="02010600030101010101" pitchFamily="2" charset="-122"/>
              </a:rPr>
              <a:t>我校发生过的被诈骗案例中，是大家身边的警示，请大家吸取教训，切勿重蹈覆辙。</a:t>
            </a:r>
            <a:endParaRPr lang="zh-CN" altLang="zh-CN" sz="2800" dirty="0">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100000">
                                          <p:val>
                                            <p:strVal val="#ppt_x"/>
                                          </p:val>
                                        </p:tav>
                                      </p:tavLst>
                                    </p:anim>
                                    <p:anim calcmode="lin" valueType="num">
                                      <p:cBhvr>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9" name="直接连接符 8"/>
          <p:cNvCxnSpPr/>
          <p:nvPr/>
        </p:nvCxnSpPr>
        <p:spPr>
          <a:xfrm>
            <a:off x="755650" y="755650"/>
            <a:ext cx="11113" cy="43942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2" name="圆角矩形 51"/>
          <p:cNvSpPr/>
          <p:nvPr/>
        </p:nvSpPr>
        <p:spPr>
          <a:xfrm>
            <a:off x="755650" y="915988"/>
            <a:ext cx="6484938" cy="88900"/>
          </a:xfrm>
          <a:prstGeom prst="roundRect">
            <a:avLst/>
          </a:prstGeom>
          <a:solidFill>
            <a:srgbClr val="006E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6" name="圆角矩形 55"/>
          <p:cNvSpPr/>
          <p:nvPr/>
        </p:nvSpPr>
        <p:spPr>
          <a:xfrm>
            <a:off x="755650" y="1787525"/>
            <a:ext cx="5368925" cy="76200"/>
          </a:xfrm>
          <a:prstGeom prst="roundRect">
            <a:avLst/>
          </a:prstGeom>
          <a:solidFill>
            <a:srgbClr val="203A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8" name="圆角矩形 57"/>
          <p:cNvSpPr/>
          <p:nvPr/>
        </p:nvSpPr>
        <p:spPr>
          <a:xfrm>
            <a:off x="755650" y="1358900"/>
            <a:ext cx="6486525" cy="76200"/>
          </a:xfrm>
          <a:prstGeom prst="roundRect">
            <a:avLst/>
          </a:prstGeom>
          <a:solidFill>
            <a:srgbClr val="9CC3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2" name="圆角矩形 61"/>
          <p:cNvSpPr/>
          <p:nvPr/>
        </p:nvSpPr>
        <p:spPr>
          <a:xfrm>
            <a:off x="755650" y="2214563"/>
            <a:ext cx="3243263" cy="79375"/>
          </a:xfrm>
          <a:prstGeom prst="roundRect">
            <a:avLst/>
          </a:prstGeom>
          <a:solidFill>
            <a:srgbClr val="9CC3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3" name="圆角矩形 62"/>
          <p:cNvSpPr/>
          <p:nvPr/>
        </p:nvSpPr>
        <p:spPr>
          <a:xfrm>
            <a:off x="755650" y="2647950"/>
            <a:ext cx="3244850" cy="76200"/>
          </a:xfrm>
          <a:prstGeom prst="roundRect">
            <a:avLst/>
          </a:prstGeom>
          <a:solidFill>
            <a:srgbClr val="9CC3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4" name="圆角矩形 63"/>
          <p:cNvSpPr/>
          <p:nvPr/>
        </p:nvSpPr>
        <p:spPr>
          <a:xfrm>
            <a:off x="755650" y="3059113"/>
            <a:ext cx="1971675" cy="95250"/>
          </a:xfrm>
          <a:prstGeom prst="roundRect">
            <a:avLst/>
          </a:prstGeom>
          <a:solidFill>
            <a:srgbClr val="006E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5" name="圆角矩形 64"/>
          <p:cNvSpPr/>
          <p:nvPr/>
        </p:nvSpPr>
        <p:spPr>
          <a:xfrm>
            <a:off x="755650" y="3489325"/>
            <a:ext cx="1971675" cy="95250"/>
          </a:xfrm>
          <a:prstGeom prst="roundRect">
            <a:avLst/>
          </a:prstGeom>
          <a:solidFill>
            <a:srgbClr val="006E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6" name="圆角矩形 65"/>
          <p:cNvSpPr/>
          <p:nvPr/>
        </p:nvSpPr>
        <p:spPr>
          <a:xfrm flipV="1">
            <a:off x="755650" y="3994150"/>
            <a:ext cx="1012825" cy="76200"/>
          </a:xfrm>
          <a:prstGeom prst="roundRect">
            <a:avLst/>
          </a:prstGeom>
          <a:solidFill>
            <a:srgbClr val="203A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67" name="组合 66"/>
          <p:cNvGrpSpPr/>
          <p:nvPr/>
        </p:nvGrpSpPr>
        <p:grpSpPr>
          <a:xfrm rot="-420000">
            <a:off x="7335838" y="644525"/>
            <a:ext cx="1595437" cy="368300"/>
            <a:chOff x="3026" y="6766"/>
            <a:chExt cx="1154" cy="577"/>
          </a:xfrm>
        </p:grpSpPr>
        <p:sp>
          <p:nvSpPr>
            <p:cNvPr id="68" name="矩形标注 67"/>
            <p:cNvSpPr/>
            <p:nvPr/>
          </p:nvSpPr>
          <p:spPr>
            <a:xfrm>
              <a:off x="3026" y="6766"/>
              <a:ext cx="1154" cy="577"/>
            </a:xfrm>
            <a:prstGeom prst="wedgeRectCallout">
              <a:avLst>
                <a:gd name="adj1" fmla="val -81195"/>
                <a:gd name="adj2" fmla="val -6965"/>
              </a:avLst>
            </a:prstGeom>
            <a:solidFill>
              <a:schemeClr val="tx1">
                <a:lumMod val="95000"/>
                <a:lumOff val="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72" name="矩形 68"/>
            <p:cNvSpPr/>
            <p:nvPr/>
          </p:nvSpPr>
          <p:spPr>
            <a:xfrm>
              <a:off x="3026" y="6766"/>
              <a:ext cx="1146" cy="432"/>
            </a:xfrm>
            <a:prstGeom prst="rect">
              <a:avLst/>
            </a:prstGeom>
            <a:noFill/>
            <a:ln w="9525">
              <a:noFill/>
            </a:ln>
          </p:spPr>
          <p:txBody>
            <a:bodyPr anchor="t" anchorCtr="0">
              <a:spAutoFit/>
            </a:bodyPr>
            <a:p>
              <a:pPr algn="ctr"/>
              <a:r>
                <a:rPr lang="zh-CN" altLang="en-US" sz="1200" b="1" dirty="0">
                  <a:solidFill>
                    <a:schemeClr val="bg1"/>
                  </a:solidFill>
                  <a:latin typeface="黑体" panose="02010609060101010101" pitchFamily="49" charset="-122"/>
                  <a:ea typeface="黑体" panose="02010609060101010101" pitchFamily="49" charset="-122"/>
                </a:rPr>
                <a:t>被冒充官方客服诈骗</a:t>
              </a:r>
              <a:endParaRPr lang="zh-CN" altLang="en-US" sz="1200" b="1" dirty="0">
                <a:solidFill>
                  <a:schemeClr val="bg1"/>
                </a:solidFill>
                <a:latin typeface="黑体" panose="02010609060101010101" pitchFamily="49" charset="-122"/>
                <a:ea typeface="黑体" panose="02010609060101010101" pitchFamily="49" charset="-122"/>
              </a:endParaRPr>
            </a:p>
          </p:txBody>
        </p:sp>
      </p:grpSp>
      <p:grpSp>
        <p:nvGrpSpPr>
          <p:cNvPr id="71" name="组合 70"/>
          <p:cNvGrpSpPr/>
          <p:nvPr/>
        </p:nvGrpSpPr>
        <p:grpSpPr>
          <a:xfrm>
            <a:off x="7369175" y="1173163"/>
            <a:ext cx="1427163" cy="349250"/>
            <a:chOff x="3026" y="6766"/>
            <a:chExt cx="1154" cy="721"/>
          </a:xfrm>
        </p:grpSpPr>
        <p:sp>
          <p:nvSpPr>
            <p:cNvPr id="72" name="矩形标注 71"/>
            <p:cNvSpPr/>
            <p:nvPr/>
          </p:nvSpPr>
          <p:spPr>
            <a:xfrm>
              <a:off x="3026" y="6766"/>
              <a:ext cx="1154" cy="721"/>
            </a:xfrm>
            <a:prstGeom prst="wedgeRectCallout">
              <a:avLst>
                <a:gd name="adj1" fmla="val -81195"/>
                <a:gd name="adj2" fmla="val -6965"/>
              </a:avLst>
            </a:prstGeom>
            <a:solidFill>
              <a:schemeClr val="tx1">
                <a:lumMod val="95000"/>
                <a:lumOff val="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40975" name="矩形 72"/>
            <p:cNvSpPr/>
            <p:nvPr/>
          </p:nvSpPr>
          <p:spPr>
            <a:xfrm>
              <a:off x="3026" y="6888"/>
              <a:ext cx="1146" cy="570"/>
            </a:xfrm>
            <a:prstGeom prst="rect">
              <a:avLst/>
            </a:prstGeom>
            <a:noFill/>
            <a:ln w="9525">
              <a:noFill/>
            </a:ln>
          </p:spPr>
          <p:txBody>
            <a:bodyPr anchor="t" anchorCtr="0">
              <a:spAutoFit/>
            </a:bodyPr>
            <a:p>
              <a:pPr algn="ctr"/>
              <a:r>
                <a:rPr lang="en-US" altLang="zh-CN" sz="1200" b="1" dirty="0">
                  <a:solidFill>
                    <a:schemeClr val="bg1"/>
                  </a:solidFill>
                  <a:latin typeface="黑体" panose="02010609060101010101" pitchFamily="49" charset="-122"/>
                  <a:ea typeface="黑体" panose="02010609060101010101" pitchFamily="49" charset="-122"/>
                </a:rPr>
                <a:t>网上兼职刷单被骗</a:t>
              </a:r>
              <a:endParaRPr lang="en-US" altLang="zh-CN" sz="1200" b="1" dirty="0">
                <a:solidFill>
                  <a:schemeClr val="bg1"/>
                </a:solidFill>
                <a:latin typeface="黑体" panose="02010609060101010101" pitchFamily="49" charset="-122"/>
                <a:ea typeface="黑体" panose="02010609060101010101" pitchFamily="49" charset="-122"/>
              </a:endParaRPr>
            </a:p>
          </p:txBody>
        </p:sp>
      </p:grpSp>
      <p:grpSp>
        <p:nvGrpSpPr>
          <p:cNvPr id="74" name="组合 73"/>
          <p:cNvGrpSpPr/>
          <p:nvPr/>
        </p:nvGrpSpPr>
        <p:grpSpPr>
          <a:xfrm>
            <a:off x="6597650" y="1651000"/>
            <a:ext cx="1428750" cy="460375"/>
            <a:chOff x="3026" y="6766"/>
            <a:chExt cx="1154" cy="721"/>
          </a:xfrm>
        </p:grpSpPr>
        <p:sp>
          <p:nvSpPr>
            <p:cNvPr id="75" name="矩形标注 74"/>
            <p:cNvSpPr/>
            <p:nvPr/>
          </p:nvSpPr>
          <p:spPr>
            <a:xfrm>
              <a:off x="3026" y="6766"/>
              <a:ext cx="1154" cy="721"/>
            </a:xfrm>
            <a:prstGeom prst="wedgeRectCallout">
              <a:avLst>
                <a:gd name="adj1" fmla="val -81195"/>
                <a:gd name="adj2" fmla="val -6965"/>
              </a:avLst>
            </a:prstGeom>
            <a:solidFill>
              <a:schemeClr val="tx1">
                <a:lumMod val="95000"/>
                <a:lumOff val="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78" name="矩形 75"/>
            <p:cNvSpPr/>
            <p:nvPr/>
          </p:nvSpPr>
          <p:spPr>
            <a:xfrm>
              <a:off x="3026" y="6766"/>
              <a:ext cx="1146" cy="721"/>
            </a:xfrm>
            <a:prstGeom prst="rect">
              <a:avLst/>
            </a:prstGeom>
            <a:noFill/>
            <a:ln w="9525">
              <a:noFill/>
            </a:ln>
          </p:spPr>
          <p:txBody>
            <a:bodyPr anchor="t" anchorCtr="0">
              <a:spAutoFit/>
            </a:bodyPr>
            <a:p>
              <a:pPr algn="ctr"/>
              <a:r>
                <a:rPr lang="en-US" altLang="zh-CN" sz="1200" b="1" dirty="0">
                  <a:solidFill>
                    <a:schemeClr val="bg1"/>
                  </a:solidFill>
                  <a:latin typeface="黑体" panose="02010609060101010101" pitchFamily="49" charset="-122"/>
                  <a:ea typeface="黑体" panose="02010609060101010101" pitchFamily="49" charset="-122"/>
                </a:rPr>
                <a:t>网上游戏充值或买卖游戏账号被骗</a:t>
              </a:r>
              <a:endParaRPr lang="en-US" altLang="zh-CN" sz="1200" b="1" dirty="0">
                <a:solidFill>
                  <a:schemeClr val="bg1"/>
                </a:solidFill>
                <a:latin typeface="黑体" panose="02010609060101010101" pitchFamily="49" charset="-122"/>
                <a:ea typeface="黑体" panose="02010609060101010101" pitchFamily="49" charset="-122"/>
              </a:endParaRPr>
            </a:p>
          </p:txBody>
        </p:sp>
      </p:grpSp>
      <p:grpSp>
        <p:nvGrpSpPr>
          <p:cNvPr id="77" name="组合 76"/>
          <p:cNvGrpSpPr/>
          <p:nvPr/>
        </p:nvGrpSpPr>
        <p:grpSpPr>
          <a:xfrm>
            <a:off x="4181475" y="2070100"/>
            <a:ext cx="1460500" cy="306388"/>
            <a:chOff x="3026" y="6766"/>
            <a:chExt cx="2299" cy="627"/>
          </a:xfrm>
        </p:grpSpPr>
        <p:sp>
          <p:nvSpPr>
            <p:cNvPr id="78" name="矩形标注 77"/>
            <p:cNvSpPr/>
            <p:nvPr/>
          </p:nvSpPr>
          <p:spPr>
            <a:xfrm>
              <a:off x="3026" y="6766"/>
              <a:ext cx="2299" cy="595"/>
            </a:xfrm>
            <a:prstGeom prst="wedgeRectCallout">
              <a:avLst>
                <a:gd name="adj1" fmla="val -81195"/>
                <a:gd name="adj2" fmla="val -6965"/>
              </a:avLst>
            </a:prstGeom>
            <a:solidFill>
              <a:schemeClr val="tx1">
                <a:lumMod val="95000"/>
                <a:lumOff val="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1" name="矩形 78"/>
            <p:cNvSpPr/>
            <p:nvPr/>
          </p:nvSpPr>
          <p:spPr>
            <a:xfrm>
              <a:off x="3170" y="6831"/>
              <a:ext cx="2011" cy="562"/>
            </a:xfrm>
            <a:prstGeom prst="rect">
              <a:avLst/>
            </a:prstGeom>
            <a:noFill/>
            <a:ln w="9525">
              <a:noFill/>
            </a:ln>
          </p:spPr>
          <p:txBody>
            <a:bodyPr anchor="t" anchorCtr="0">
              <a:spAutoFit/>
            </a:bodyPr>
            <a:p>
              <a:pPr algn="ctr"/>
              <a:r>
                <a:rPr lang="en-US" altLang="zh-CN" sz="1200" b="1" dirty="0">
                  <a:solidFill>
                    <a:schemeClr val="bg1"/>
                  </a:solidFill>
                  <a:latin typeface="黑体" panose="02010609060101010101" pitchFamily="49" charset="-122"/>
                  <a:ea typeface="黑体" panose="02010609060101010101" pitchFamily="49" charset="-122"/>
                </a:rPr>
                <a:t>网上购物时被骗</a:t>
              </a:r>
              <a:endParaRPr lang="en-US" altLang="zh-CN" sz="1200" b="1" dirty="0">
                <a:solidFill>
                  <a:schemeClr val="bg1"/>
                </a:solidFill>
                <a:latin typeface="黑体" panose="02010609060101010101" pitchFamily="49" charset="-122"/>
                <a:ea typeface="黑体" panose="02010609060101010101" pitchFamily="49" charset="-122"/>
              </a:endParaRPr>
            </a:p>
          </p:txBody>
        </p:sp>
      </p:grpSp>
      <p:grpSp>
        <p:nvGrpSpPr>
          <p:cNvPr id="80" name="组合 79"/>
          <p:cNvGrpSpPr/>
          <p:nvPr/>
        </p:nvGrpSpPr>
        <p:grpSpPr>
          <a:xfrm>
            <a:off x="4325938" y="2557463"/>
            <a:ext cx="1316037" cy="284162"/>
            <a:chOff x="3026" y="6766"/>
            <a:chExt cx="1928" cy="526"/>
          </a:xfrm>
        </p:grpSpPr>
        <p:sp>
          <p:nvSpPr>
            <p:cNvPr id="81" name="矩形标注 80"/>
            <p:cNvSpPr/>
            <p:nvPr/>
          </p:nvSpPr>
          <p:spPr>
            <a:xfrm>
              <a:off x="3026" y="6766"/>
              <a:ext cx="1730" cy="526"/>
            </a:xfrm>
            <a:prstGeom prst="wedgeRectCallout">
              <a:avLst>
                <a:gd name="adj1" fmla="val -81195"/>
                <a:gd name="adj2" fmla="val -6965"/>
              </a:avLst>
            </a:prstGeom>
            <a:solidFill>
              <a:schemeClr val="tx1">
                <a:lumMod val="95000"/>
                <a:lumOff val="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4" name="矩形 81"/>
            <p:cNvSpPr/>
            <p:nvPr/>
          </p:nvSpPr>
          <p:spPr>
            <a:xfrm>
              <a:off x="3026" y="6766"/>
              <a:ext cx="1928" cy="511"/>
            </a:xfrm>
            <a:prstGeom prst="rect">
              <a:avLst/>
            </a:prstGeom>
            <a:noFill/>
            <a:ln w="9525">
              <a:noFill/>
            </a:ln>
          </p:spPr>
          <p:txBody>
            <a:bodyPr anchor="t" anchorCtr="0">
              <a:spAutoFit/>
            </a:bodyPr>
            <a:p>
              <a:pPr algn="ctr"/>
              <a:r>
                <a:rPr lang="en-US" altLang="zh-CN" sz="1200" b="1" dirty="0">
                  <a:solidFill>
                    <a:schemeClr val="bg1"/>
                  </a:solidFill>
                  <a:latin typeface="黑体" panose="02010609060101010101" pitchFamily="49" charset="-122"/>
                  <a:ea typeface="黑体" panose="02010609060101010101" pitchFamily="49" charset="-122"/>
                </a:rPr>
                <a:t>网络贷款被骗</a:t>
              </a:r>
              <a:endParaRPr lang="en-US" altLang="zh-CN" sz="1200" b="1" dirty="0">
                <a:solidFill>
                  <a:schemeClr val="bg1"/>
                </a:solidFill>
                <a:latin typeface="黑体" panose="02010609060101010101" pitchFamily="49" charset="-122"/>
                <a:ea typeface="黑体" panose="02010609060101010101" pitchFamily="49" charset="-122"/>
              </a:endParaRPr>
            </a:p>
          </p:txBody>
        </p:sp>
      </p:grpSp>
      <p:grpSp>
        <p:nvGrpSpPr>
          <p:cNvPr id="83" name="组合 82"/>
          <p:cNvGrpSpPr/>
          <p:nvPr/>
        </p:nvGrpSpPr>
        <p:grpSpPr>
          <a:xfrm>
            <a:off x="2971800" y="2947988"/>
            <a:ext cx="2030413" cy="361950"/>
            <a:chOff x="3026" y="6766"/>
            <a:chExt cx="3196" cy="721"/>
          </a:xfrm>
        </p:grpSpPr>
        <p:sp>
          <p:nvSpPr>
            <p:cNvPr id="84" name="矩形标注 83"/>
            <p:cNvSpPr/>
            <p:nvPr/>
          </p:nvSpPr>
          <p:spPr>
            <a:xfrm>
              <a:off x="3026" y="6766"/>
              <a:ext cx="3196" cy="721"/>
            </a:xfrm>
            <a:prstGeom prst="wedgeRectCallout">
              <a:avLst>
                <a:gd name="adj1" fmla="val -81195"/>
                <a:gd name="adj2" fmla="val -6965"/>
              </a:avLst>
            </a:prstGeom>
            <a:solidFill>
              <a:schemeClr val="tx1">
                <a:lumMod val="95000"/>
                <a:lumOff val="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7" name="矩形 84"/>
            <p:cNvSpPr/>
            <p:nvPr/>
          </p:nvSpPr>
          <p:spPr>
            <a:xfrm>
              <a:off x="3026" y="6911"/>
              <a:ext cx="3195" cy="549"/>
            </a:xfrm>
            <a:prstGeom prst="rect">
              <a:avLst/>
            </a:prstGeom>
            <a:noFill/>
            <a:ln w="9525">
              <a:noFill/>
            </a:ln>
          </p:spPr>
          <p:txBody>
            <a:bodyPr anchor="t" anchorCtr="0">
              <a:spAutoFit/>
            </a:bodyPr>
            <a:p>
              <a:pPr algn="ctr"/>
              <a:r>
                <a:rPr lang="en-US" altLang="zh-CN" sz="1200" b="1" dirty="0">
                  <a:solidFill>
                    <a:schemeClr val="bg1"/>
                  </a:solidFill>
                  <a:latin typeface="黑体" panose="02010609060101010101" pitchFamily="49" charset="-122"/>
                  <a:ea typeface="黑体" panose="02010609060101010101" pitchFamily="49" charset="-122"/>
                </a:rPr>
                <a:t>网上交友、观看视频被骗</a:t>
              </a:r>
              <a:endParaRPr lang="en-US" altLang="zh-CN" sz="1200" b="1" dirty="0">
                <a:solidFill>
                  <a:schemeClr val="bg1"/>
                </a:solidFill>
                <a:latin typeface="黑体" panose="02010609060101010101" pitchFamily="49" charset="-122"/>
                <a:ea typeface="黑体" panose="02010609060101010101" pitchFamily="49" charset="-122"/>
              </a:endParaRPr>
            </a:p>
          </p:txBody>
        </p:sp>
      </p:grpSp>
      <p:grpSp>
        <p:nvGrpSpPr>
          <p:cNvPr id="86" name="组合 85"/>
          <p:cNvGrpSpPr/>
          <p:nvPr/>
        </p:nvGrpSpPr>
        <p:grpSpPr>
          <a:xfrm>
            <a:off x="2911475" y="3425825"/>
            <a:ext cx="2089150" cy="333375"/>
            <a:chOff x="3026" y="6766"/>
            <a:chExt cx="1154" cy="643"/>
          </a:xfrm>
        </p:grpSpPr>
        <p:sp>
          <p:nvSpPr>
            <p:cNvPr id="87" name="矩形标注 86"/>
            <p:cNvSpPr/>
            <p:nvPr/>
          </p:nvSpPr>
          <p:spPr>
            <a:xfrm>
              <a:off x="3026" y="6766"/>
              <a:ext cx="1154" cy="643"/>
            </a:xfrm>
            <a:prstGeom prst="wedgeRectCallout">
              <a:avLst>
                <a:gd name="adj1" fmla="val -81195"/>
                <a:gd name="adj2" fmla="val -6965"/>
              </a:avLst>
            </a:prstGeom>
            <a:solidFill>
              <a:schemeClr val="tx1">
                <a:lumMod val="95000"/>
                <a:lumOff val="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90" name="矩形 87"/>
            <p:cNvSpPr/>
            <p:nvPr/>
          </p:nvSpPr>
          <p:spPr>
            <a:xfrm>
              <a:off x="3026" y="6855"/>
              <a:ext cx="1146" cy="532"/>
            </a:xfrm>
            <a:prstGeom prst="rect">
              <a:avLst/>
            </a:prstGeom>
            <a:noFill/>
            <a:ln w="9525">
              <a:noFill/>
            </a:ln>
          </p:spPr>
          <p:txBody>
            <a:bodyPr anchor="t" anchorCtr="0">
              <a:spAutoFit/>
            </a:bodyPr>
            <a:p>
              <a:pPr algn="ctr"/>
              <a:r>
                <a:rPr lang="en-US" altLang="zh-CN" sz="1200" b="1" dirty="0">
                  <a:solidFill>
                    <a:schemeClr val="bg1"/>
                  </a:solidFill>
                  <a:latin typeface="黑体" panose="02010609060101010101" pitchFamily="49" charset="-122"/>
                  <a:ea typeface="黑体" panose="02010609060101010101" pitchFamily="49" charset="-122"/>
                </a:rPr>
                <a:t>网上出售各类账号被骗</a:t>
              </a:r>
              <a:endParaRPr lang="en-US" altLang="zh-CN" sz="1200" b="1" dirty="0">
                <a:solidFill>
                  <a:schemeClr val="bg1"/>
                </a:solidFill>
                <a:latin typeface="黑体" panose="02010609060101010101" pitchFamily="49" charset="-122"/>
                <a:ea typeface="黑体" panose="02010609060101010101" pitchFamily="49" charset="-122"/>
              </a:endParaRPr>
            </a:p>
          </p:txBody>
        </p:sp>
      </p:grpSp>
      <p:grpSp>
        <p:nvGrpSpPr>
          <p:cNvPr id="89" name="组合 88"/>
          <p:cNvGrpSpPr/>
          <p:nvPr/>
        </p:nvGrpSpPr>
        <p:grpSpPr>
          <a:xfrm>
            <a:off x="2014538" y="3848100"/>
            <a:ext cx="1654175" cy="333375"/>
            <a:chOff x="3026" y="6766"/>
            <a:chExt cx="1424" cy="520"/>
          </a:xfrm>
        </p:grpSpPr>
        <p:sp>
          <p:nvSpPr>
            <p:cNvPr id="90" name="矩形标注 89"/>
            <p:cNvSpPr/>
            <p:nvPr/>
          </p:nvSpPr>
          <p:spPr>
            <a:xfrm>
              <a:off x="3026" y="6766"/>
              <a:ext cx="1424" cy="520"/>
            </a:xfrm>
            <a:prstGeom prst="wedgeRectCallout">
              <a:avLst>
                <a:gd name="adj1" fmla="val -81195"/>
                <a:gd name="adj2" fmla="val -6965"/>
              </a:avLst>
            </a:prstGeom>
            <a:solidFill>
              <a:schemeClr val="tx1">
                <a:lumMod val="95000"/>
                <a:lumOff val="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93" name="矩形 90"/>
            <p:cNvSpPr/>
            <p:nvPr/>
          </p:nvSpPr>
          <p:spPr>
            <a:xfrm>
              <a:off x="3026" y="6796"/>
              <a:ext cx="1365" cy="429"/>
            </a:xfrm>
            <a:prstGeom prst="rect">
              <a:avLst/>
            </a:prstGeom>
            <a:noFill/>
            <a:ln w="9525">
              <a:noFill/>
            </a:ln>
          </p:spPr>
          <p:txBody>
            <a:bodyPr anchor="t" anchorCtr="0">
              <a:spAutoFit/>
            </a:bodyPr>
            <a:p>
              <a:pPr algn="ctr"/>
              <a:r>
                <a:rPr lang="en-US" altLang="zh-CN" sz="1200" b="1" dirty="0">
                  <a:solidFill>
                    <a:schemeClr val="bg1"/>
                  </a:solidFill>
                  <a:latin typeface="黑体" panose="02010609060101010101" pitchFamily="49" charset="-122"/>
                  <a:ea typeface="黑体" panose="02010609060101010101" pitchFamily="49" charset="-122"/>
                </a:rPr>
                <a:t>被网上冒充熟人所骗</a:t>
              </a:r>
              <a:endParaRPr lang="en-US" altLang="zh-CN" sz="1200" b="1" dirty="0">
                <a:solidFill>
                  <a:schemeClr val="bg1"/>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2139950" y="4784725"/>
            <a:ext cx="1947863" cy="296863"/>
            <a:chOff x="3026" y="6760"/>
            <a:chExt cx="1525" cy="527"/>
          </a:xfrm>
        </p:grpSpPr>
        <p:sp>
          <p:nvSpPr>
            <p:cNvPr id="4" name="矩形标注 3"/>
            <p:cNvSpPr/>
            <p:nvPr/>
          </p:nvSpPr>
          <p:spPr>
            <a:xfrm>
              <a:off x="3026" y="6760"/>
              <a:ext cx="1424" cy="521"/>
            </a:xfrm>
            <a:prstGeom prst="wedgeRectCallout">
              <a:avLst>
                <a:gd name="adj1" fmla="val -81195"/>
                <a:gd name="adj2" fmla="val -6965"/>
              </a:avLst>
            </a:prstGeom>
            <a:solidFill>
              <a:schemeClr val="tx1">
                <a:lumMod val="95000"/>
                <a:lumOff val="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96" name="矩形 6"/>
            <p:cNvSpPr/>
            <p:nvPr/>
          </p:nvSpPr>
          <p:spPr>
            <a:xfrm>
              <a:off x="3026" y="6799"/>
              <a:ext cx="1525" cy="488"/>
            </a:xfrm>
            <a:prstGeom prst="rect">
              <a:avLst/>
            </a:prstGeom>
            <a:noFill/>
            <a:ln w="9525">
              <a:noFill/>
            </a:ln>
          </p:spPr>
          <p:txBody>
            <a:bodyPr anchor="t" anchorCtr="0">
              <a:spAutoFit/>
            </a:bodyPr>
            <a:p>
              <a:pPr algn="ctr"/>
              <a:r>
                <a:rPr lang="zh-CN" altLang="zh-CN" sz="1200" b="1" dirty="0">
                  <a:solidFill>
                    <a:schemeClr val="bg1"/>
                  </a:solidFill>
                  <a:latin typeface="黑体" panose="02010609060101010101" pitchFamily="49" charset="-122"/>
                  <a:ea typeface="黑体" panose="02010609060101010101" pitchFamily="49" charset="-122"/>
                </a:rPr>
                <a:t>银行卡被盗刷</a:t>
              </a:r>
              <a:endParaRPr lang="zh-CN" altLang="zh-CN" sz="1200" b="1" dirty="0">
                <a:solidFill>
                  <a:schemeClr val="bg1"/>
                </a:solidFill>
                <a:latin typeface="黑体" panose="02010609060101010101" pitchFamily="49" charset="-122"/>
                <a:ea typeface="黑体" panose="02010609060101010101" pitchFamily="49" charset="-122"/>
              </a:endParaRPr>
            </a:p>
          </p:txBody>
        </p:sp>
      </p:grpSp>
      <p:sp>
        <p:nvSpPr>
          <p:cNvPr id="8" name="圆角矩形 7"/>
          <p:cNvSpPr/>
          <p:nvPr/>
        </p:nvSpPr>
        <p:spPr>
          <a:xfrm flipV="1">
            <a:off x="755650" y="4464050"/>
            <a:ext cx="1012825" cy="76200"/>
          </a:xfrm>
          <a:prstGeom prst="roundRect">
            <a:avLst/>
          </a:prstGeom>
          <a:solidFill>
            <a:srgbClr val="203A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5" name="组合 4"/>
          <p:cNvGrpSpPr/>
          <p:nvPr/>
        </p:nvGrpSpPr>
        <p:grpSpPr>
          <a:xfrm>
            <a:off x="2262188" y="4332288"/>
            <a:ext cx="1947862" cy="331787"/>
            <a:chOff x="3021" y="6542"/>
            <a:chExt cx="1525" cy="520"/>
          </a:xfrm>
        </p:grpSpPr>
        <p:sp>
          <p:nvSpPr>
            <p:cNvPr id="11" name="矩形标注 10"/>
            <p:cNvSpPr/>
            <p:nvPr/>
          </p:nvSpPr>
          <p:spPr>
            <a:xfrm>
              <a:off x="3026" y="6542"/>
              <a:ext cx="1424" cy="520"/>
            </a:xfrm>
            <a:prstGeom prst="wedgeRectCallout">
              <a:avLst>
                <a:gd name="adj1" fmla="val -81195"/>
                <a:gd name="adj2" fmla="val -6965"/>
              </a:avLst>
            </a:prstGeom>
            <a:solidFill>
              <a:schemeClr val="tx1">
                <a:lumMod val="95000"/>
                <a:lumOff val="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1000" name="矩形 11"/>
            <p:cNvSpPr/>
            <p:nvPr/>
          </p:nvSpPr>
          <p:spPr>
            <a:xfrm>
              <a:off x="3021" y="6554"/>
              <a:ext cx="1525" cy="432"/>
            </a:xfrm>
            <a:prstGeom prst="rect">
              <a:avLst/>
            </a:prstGeom>
            <a:noFill/>
            <a:ln w="9525">
              <a:noFill/>
            </a:ln>
          </p:spPr>
          <p:txBody>
            <a:bodyPr anchor="t" anchorCtr="0">
              <a:spAutoFit/>
            </a:bodyPr>
            <a:p>
              <a:pPr algn="ctr"/>
              <a:r>
                <a:rPr lang="zh-CN" altLang="en-US" sz="1200" b="1" dirty="0">
                  <a:solidFill>
                    <a:schemeClr val="bg1"/>
                  </a:solidFill>
                  <a:latin typeface="黑体" panose="02010609060101010101" pitchFamily="49" charset="-122"/>
                  <a:ea typeface="黑体" panose="02010609060101010101" pitchFamily="49" charset="-122"/>
                </a:rPr>
                <a:t>参加网上</a:t>
              </a:r>
              <a:r>
                <a:rPr lang="en-US" altLang="zh-CN" sz="1200" b="1" dirty="0">
                  <a:solidFill>
                    <a:schemeClr val="bg1"/>
                  </a:solidFill>
                  <a:latin typeface="黑体" panose="02010609060101010101" pitchFamily="49" charset="-122"/>
                  <a:ea typeface="黑体" panose="02010609060101010101" pitchFamily="49" charset="-122"/>
                </a:rPr>
                <a:t>充值返利被骗</a:t>
              </a:r>
              <a:endParaRPr lang="en-US" altLang="zh-CN" sz="1200" b="1" dirty="0">
                <a:solidFill>
                  <a:schemeClr val="bg1"/>
                </a:solidFill>
                <a:latin typeface="黑体" panose="02010609060101010101" pitchFamily="49" charset="-122"/>
                <a:ea typeface="黑体" panose="02010609060101010101" pitchFamily="49" charset="-122"/>
              </a:endParaRPr>
            </a:p>
          </p:txBody>
        </p:sp>
      </p:grpSp>
      <p:sp>
        <p:nvSpPr>
          <p:cNvPr id="13" name="圆角矩形 12"/>
          <p:cNvSpPr/>
          <p:nvPr/>
        </p:nvSpPr>
        <p:spPr>
          <a:xfrm flipV="1">
            <a:off x="766763" y="4895850"/>
            <a:ext cx="1012825" cy="76200"/>
          </a:xfrm>
          <a:prstGeom prst="roundRect">
            <a:avLst/>
          </a:prstGeom>
          <a:solidFill>
            <a:srgbClr val="203A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1002" name="文本框 5"/>
          <p:cNvSpPr txBox="1"/>
          <p:nvPr/>
        </p:nvSpPr>
        <p:spPr>
          <a:xfrm>
            <a:off x="168275" y="679450"/>
            <a:ext cx="460375" cy="4233863"/>
          </a:xfrm>
          <a:prstGeom prst="rect">
            <a:avLst/>
          </a:prstGeom>
          <a:noFill/>
          <a:ln w="9525">
            <a:noFill/>
          </a:ln>
        </p:spPr>
        <p:txBody>
          <a:bodyPr vert="eaVert" anchor="t" anchorCtr="0">
            <a:spAutoFit/>
          </a:bodyPr>
          <a:p>
            <a:pPr algn="ctr"/>
            <a:r>
              <a:rPr lang="zh-CN" altLang="zh-CN" b="1" dirty="0">
                <a:solidFill>
                  <a:srgbClr val="000000"/>
                </a:solidFill>
                <a:latin typeface="Arial" panose="020B0604020202020204" pitchFamily="34" charset="0"/>
                <a:ea typeface="宋体" panose="02010600030101010101" pitchFamily="2" charset="-122"/>
                <a:sym typeface="宋体" panose="02010600030101010101" pitchFamily="2" charset="-122"/>
              </a:rPr>
              <a:t>我校学生被诈骗典型案例形式汇总</a:t>
            </a:r>
            <a:endParaRPr lang="zh-CN" altLang="en-US" dirty="0">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500"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ppt_x</p:attrName>
                                        </p:attrNameLst>
                                      </p:cBhvr>
                                      <p:tavLst>
                                        <p:tav tm="0">
                                          <p:val>
                                            <p:strVal val="#ppt_x-#ppt_w/2"/>
                                          </p:val>
                                        </p:tav>
                                        <p:tav tm="100000">
                                          <p:val>
                                            <p:strVal val="#ppt_x"/>
                                          </p:val>
                                        </p:tav>
                                      </p:tavLst>
                                    </p:anim>
                                    <p:anim calcmode="lin" valueType="num">
                                      <p:cBhvr>
                                        <p:cTn id="8" dur="500" fill="hold"/>
                                        <p:tgtEl>
                                          <p:spTgt spid="52"/>
                                        </p:tgtEl>
                                        <p:attrNameLst>
                                          <p:attrName>ppt_y</p:attrName>
                                        </p:attrNameLst>
                                      </p:cBhvr>
                                      <p:tavLst>
                                        <p:tav tm="0">
                                          <p:val>
                                            <p:strVal val="#ppt_y"/>
                                          </p:val>
                                        </p:tav>
                                        <p:tav tm="100000">
                                          <p:val>
                                            <p:strVal val="#ppt_y"/>
                                          </p:val>
                                        </p:tav>
                                      </p:tavLst>
                                    </p:anim>
                                    <p:anim calcmode="lin" valueType="num">
                                      <p:cBhvr>
                                        <p:cTn id="9" dur="500" fill="hold"/>
                                        <p:tgtEl>
                                          <p:spTgt spid="52"/>
                                        </p:tgtEl>
                                        <p:attrNameLst>
                                          <p:attrName>ppt_w</p:attrName>
                                        </p:attrNameLst>
                                      </p:cBhvr>
                                      <p:tavLst>
                                        <p:tav tm="0">
                                          <p:val>
                                            <p:fltVal val="0.000000"/>
                                          </p:val>
                                        </p:tav>
                                        <p:tav tm="100000">
                                          <p:val>
                                            <p:strVal val="#ppt_w"/>
                                          </p:val>
                                        </p:tav>
                                      </p:tavLst>
                                    </p:anim>
                                    <p:anim calcmode="lin" valueType="num">
                                      <p:cBhvr>
                                        <p:cTn id="10" dur="500" fill="hold"/>
                                        <p:tgtEl>
                                          <p:spTgt spid="52"/>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500" fill="hold">
                                          <p:stCondLst>
                                            <p:cond delay="0"/>
                                          </p:stCondLst>
                                        </p:cTn>
                                        <p:tgtEl>
                                          <p:spTgt spid="58"/>
                                        </p:tgtEl>
                                        <p:attrNameLst>
                                          <p:attrName>style.visibility</p:attrName>
                                        </p:attrNameLst>
                                      </p:cBhvr>
                                      <p:to>
                                        <p:strVal val="visible"/>
                                      </p:to>
                                    </p:set>
                                    <p:anim calcmode="lin" valueType="num">
                                      <p:cBhvr>
                                        <p:cTn id="13" dur="500" fill="hold"/>
                                        <p:tgtEl>
                                          <p:spTgt spid="58"/>
                                        </p:tgtEl>
                                        <p:attrNameLst>
                                          <p:attrName>ppt_x</p:attrName>
                                        </p:attrNameLst>
                                      </p:cBhvr>
                                      <p:tavLst>
                                        <p:tav tm="0">
                                          <p:val>
                                            <p:strVal val="#ppt_x-#ppt_w/2"/>
                                          </p:val>
                                        </p:tav>
                                        <p:tav tm="100000">
                                          <p:val>
                                            <p:strVal val="#ppt_x"/>
                                          </p:val>
                                        </p:tav>
                                      </p:tavLst>
                                    </p:anim>
                                    <p:anim calcmode="lin" valueType="num">
                                      <p:cBhvr>
                                        <p:cTn id="14" dur="500" fill="hold"/>
                                        <p:tgtEl>
                                          <p:spTgt spid="58"/>
                                        </p:tgtEl>
                                        <p:attrNameLst>
                                          <p:attrName>ppt_y</p:attrName>
                                        </p:attrNameLst>
                                      </p:cBhvr>
                                      <p:tavLst>
                                        <p:tav tm="0">
                                          <p:val>
                                            <p:strVal val="#ppt_y"/>
                                          </p:val>
                                        </p:tav>
                                        <p:tav tm="100000">
                                          <p:val>
                                            <p:strVal val="#ppt_y"/>
                                          </p:val>
                                        </p:tav>
                                      </p:tavLst>
                                    </p:anim>
                                    <p:anim calcmode="lin" valueType="num">
                                      <p:cBhvr>
                                        <p:cTn id="15" dur="500" fill="hold"/>
                                        <p:tgtEl>
                                          <p:spTgt spid="58"/>
                                        </p:tgtEl>
                                        <p:attrNameLst>
                                          <p:attrName>ppt_w</p:attrName>
                                        </p:attrNameLst>
                                      </p:cBhvr>
                                      <p:tavLst>
                                        <p:tav tm="0">
                                          <p:val>
                                            <p:fltVal val="0.000000"/>
                                          </p:val>
                                        </p:tav>
                                        <p:tav tm="100000">
                                          <p:val>
                                            <p:strVal val="#ppt_w"/>
                                          </p:val>
                                        </p:tav>
                                      </p:tavLst>
                                    </p:anim>
                                    <p:anim calcmode="lin" valueType="num">
                                      <p:cBhvr>
                                        <p:cTn id="16" dur="500" fill="hold"/>
                                        <p:tgtEl>
                                          <p:spTgt spid="58"/>
                                        </p:tgtEl>
                                        <p:attrNameLst>
                                          <p:attrName>ppt_h</p:attrName>
                                        </p:attrNameLst>
                                      </p:cBhvr>
                                      <p:tavLst>
                                        <p:tav tm="0">
                                          <p:val>
                                            <p:strVal val="#ppt_h"/>
                                          </p:val>
                                        </p:tav>
                                        <p:tav tm="100000">
                                          <p:val>
                                            <p:strVal val="#ppt_h"/>
                                          </p:val>
                                        </p:tav>
                                      </p:tavLst>
                                    </p:anim>
                                  </p:childTnLst>
                                </p:cTn>
                              </p:par>
                              <p:par>
                                <p:cTn id="17" presetID="17" presetClass="entr" presetSubtype="8" fill="hold" grpId="0" nodeType="withEffect">
                                  <p:stCondLst>
                                    <p:cond delay="0"/>
                                  </p:stCondLst>
                                  <p:childTnLst>
                                    <p:set>
                                      <p:cBhvr>
                                        <p:cTn id="18" dur="500" fill="hold">
                                          <p:stCondLst>
                                            <p:cond delay="0"/>
                                          </p:stCondLst>
                                        </p:cTn>
                                        <p:tgtEl>
                                          <p:spTgt spid="56"/>
                                        </p:tgtEl>
                                        <p:attrNameLst>
                                          <p:attrName>style.visibility</p:attrName>
                                        </p:attrNameLst>
                                      </p:cBhvr>
                                      <p:to>
                                        <p:strVal val="visible"/>
                                      </p:to>
                                    </p:set>
                                    <p:anim calcmode="lin" valueType="num">
                                      <p:cBhvr>
                                        <p:cTn id="19" dur="500" fill="hold"/>
                                        <p:tgtEl>
                                          <p:spTgt spid="56"/>
                                        </p:tgtEl>
                                        <p:attrNameLst>
                                          <p:attrName>ppt_x</p:attrName>
                                        </p:attrNameLst>
                                      </p:cBhvr>
                                      <p:tavLst>
                                        <p:tav tm="0">
                                          <p:val>
                                            <p:strVal val="#ppt_x-#ppt_w/2"/>
                                          </p:val>
                                        </p:tav>
                                        <p:tav tm="100000">
                                          <p:val>
                                            <p:strVal val="#ppt_x"/>
                                          </p:val>
                                        </p:tav>
                                      </p:tavLst>
                                    </p:anim>
                                    <p:anim calcmode="lin" valueType="num">
                                      <p:cBhvr>
                                        <p:cTn id="20" dur="500" fill="hold"/>
                                        <p:tgtEl>
                                          <p:spTgt spid="56"/>
                                        </p:tgtEl>
                                        <p:attrNameLst>
                                          <p:attrName>ppt_y</p:attrName>
                                        </p:attrNameLst>
                                      </p:cBhvr>
                                      <p:tavLst>
                                        <p:tav tm="0">
                                          <p:val>
                                            <p:strVal val="#ppt_y"/>
                                          </p:val>
                                        </p:tav>
                                        <p:tav tm="100000">
                                          <p:val>
                                            <p:strVal val="#ppt_y"/>
                                          </p:val>
                                        </p:tav>
                                      </p:tavLst>
                                    </p:anim>
                                    <p:anim calcmode="lin" valueType="num">
                                      <p:cBhvr>
                                        <p:cTn id="21" dur="500" fill="hold"/>
                                        <p:tgtEl>
                                          <p:spTgt spid="56"/>
                                        </p:tgtEl>
                                        <p:attrNameLst>
                                          <p:attrName>ppt_w</p:attrName>
                                        </p:attrNameLst>
                                      </p:cBhvr>
                                      <p:tavLst>
                                        <p:tav tm="0">
                                          <p:val>
                                            <p:fltVal val="0.000000"/>
                                          </p:val>
                                        </p:tav>
                                        <p:tav tm="100000">
                                          <p:val>
                                            <p:strVal val="#ppt_w"/>
                                          </p:val>
                                        </p:tav>
                                      </p:tavLst>
                                    </p:anim>
                                    <p:anim calcmode="lin" valueType="num">
                                      <p:cBhvr>
                                        <p:cTn id="22" dur="500" fill="hold"/>
                                        <p:tgtEl>
                                          <p:spTgt spid="56"/>
                                        </p:tgtEl>
                                        <p:attrNameLst>
                                          <p:attrName>ppt_h</p:attrName>
                                        </p:attrNameLst>
                                      </p:cBhvr>
                                      <p:tavLst>
                                        <p:tav tm="0">
                                          <p:val>
                                            <p:strVal val="#ppt_h"/>
                                          </p:val>
                                        </p:tav>
                                        <p:tav tm="100000">
                                          <p:val>
                                            <p:strVal val="#ppt_h"/>
                                          </p:val>
                                        </p:tav>
                                      </p:tavLst>
                                    </p:anim>
                                  </p:childTnLst>
                                </p:cTn>
                              </p:par>
                              <p:par>
                                <p:cTn id="23" presetID="17" presetClass="entr" presetSubtype="8" fill="hold" grpId="0" nodeType="withEffect">
                                  <p:stCondLst>
                                    <p:cond delay="0"/>
                                  </p:stCondLst>
                                  <p:childTnLst>
                                    <p:set>
                                      <p:cBhvr>
                                        <p:cTn id="24" dur="500"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ppt_x</p:attrName>
                                        </p:attrNameLst>
                                      </p:cBhvr>
                                      <p:tavLst>
                                        <p:tav tm="0">
                                          <p:val>
                                            <p:strVal val="#ppt_x-#ppt_w/2"/>
                                          </p:val>
                                        </p:tav>
                                        <p:tav tm="100000">
                                          <p:val>
                                            <p:strVal val="#ppt_x"/>
                                          </p:val>
                                        </p:tav>
                                      </p:tavLst>
                                    </p:anim>
                                    <p:anim calcmode="lin" valueType="num">
                                      <p:cBhvr>
                                        <p:cTn id="26" dur="500" fill="hold"/>
                                        <p:tgtEl>
                                          <p:spTgt spid="62"/>
                                        </p:tgtEl>
                                        <p:attrNameLst>
                                          <p:attrName>ppt_y</p:attrName>
                                        </p:attrNameLst>
                                      </p:cBhvr>
                                      <p:tavLst>
                                        <p:tav tm="0">
                                          <p:val>
                                            <p:strVal val="#ppt_y"/>
                                          </p:val>
                                        </p:tav>
                                        <p:tav tm="100000">
                                          <p:val>
                                            <p:strVal val="#ppt_y"/>
                                          </p:val>
                                        </p:tav>
                                      </p:tavLst>
                                    </p:anim>
                                    <p:anim calcmode="lin" valueType="num">
                                      <p:cBhvr>
                                        <p:cTn id="27" dur="500" fill="hold"/>
                                        <p:tgtEl>
                                          <p:spTgt spid="62"/>
                                        </p:tgtEl>
                                        <p:attrNameLst>
                                          <p:attrName>ppt_w</p:attrName>
                                        </p:attrNameLst>
                                      </p:cBhvr>
                                      <p:tavLst>
                                        <p:tav tm="0">
                                          <p:val>
                                            <p:fltVal val="0.000000"/>
                                          </p:val>
                                        </p:tav>
                                        <p:tav tm="100000">
                                          <p:val>
                                            <p:strVal val="#ppt_w"/>
                                          </p:val>
                                        </p:tav>
                                      </p:tavLst>
                                    </p:anim>
                                    <p:anim calcmode="lin" valueType="num">
                                      <p:cBhvr>
                                        <p:cTn id="28" dur="500" fill="hold"/>
                                        <p:tgtEl>
                                          <p:spTgt spid="62"/>
                                        </p:tgtEl>
                                        <p:attrNameLst>
                                          <p:attrName>ppt_h</p:attrName>
                                        </p:attrNameLst>
                                      </p:cBhvr>
                                      <p:tavLst>
                                        <p:tav tm="0">
                                          <p:val>
                                            <p:strVal val="#ppt_h"/>
                                          </p:val>
                                        </p:tav>
                                        <p:tav tm="100000">
                                          <p:val>
                                            <p:strVal val="#ppt_h"/>
                                          </p:val>
                                        </p:tav>
                                      </p:tavLst>
                                    </p:anim>
                                  </p:childTnLst>
                                </p:cTn>
                              </p:par>
                              <p:par>
                                <p:cTn id="29" presetID="17" presetClass="entr" presetSubtype="8" fill="hold" grpId="0" nodeType="withEffect">
                                  <p:stCondLst>
                                    <p:cond delay="0"/>
                                  </p:stCondLst>
                                  <p:childTnLst>
                                    <p:set>
                                      <p:cBhvr>
                                        <p:cTn id="30" dur="500" fill="hold">
                                          <p:stCondLst>
                                            <p:cond delay="0"/>
                                          </p:stCondLst>
                                        </p:cTn>
                                        <p:tgtEl>
                                          <p:spTgt spid="63"/>
                                        </p:tgtEl>
                                        <p:attrNameLst>
                                          <p:attrName>style.visibility</p:attrName>
                                        </p:attrNameLst>
                                      </p:cBhvr>
                                      <p:to>
                                        <p:strVal val="visible"/>
                                      </p:to>
                                    </p:set>
                                    <p:anim calcmode="lin" valueType="num">
                                      <p:cBhvr>
                                        <p:cTn id="31" dur="500" fill="hold"/>
                                        <p:tgtEl>
                                          <p:spTgt spid="63"/>
                                        </p:tgtEl>
                                        <p:attrNameLst>
                                          <p:attrName>ppt_x</p:attrName>
                                        </p:attrNameLst>
                                      </p:cBhvr>
                                      <p:tavLst>
                                        <p:tav tm="0">
                                          <p:val>
                                            <p:strVal val="#ppt_x-#ppt_w/2"/>
                                          </p:val>
                                        </p:tav>
                                        <p:tav tm="100000">
                                          <p:val>
                                            <p:strVal val="#ppt_x"/>
                                          </p:val>
                                        </p:tav>
                                      </p:tavLst>
                                    </p:anim>
                                    <p:anim calcmode="lin" valueType="num">
                                      <p:cBhvr>
                                        <p:cTn id="32" dur="500" fill="hold"/>
                                        <p:tgtEl>
                                          <p:spTgt spid="63"/>
                                        </p:tgtEl>
                                        <p:attrNameLst>
                                          <p:attrName>ppt_y</p:attrName>
                                        </p:attrNameLst>
                                      </p:cBhvr>
                                      <p:tavLst>
                                        <p:tav tm="0">
                                          <p:val>
                                            <p:strVal val="#ppt_y"/>
                                          </p:val>
                                        </p:tav>
                                        <p:tav tm="100000">
                                          <p:val>
                                            <p:strVal val="#ppt_y"/>
                                          </p:val>
                                        </p:tav>
                                      </p:tavLst>
                                    </p:anim>
                                    <p:anim calcmode="lin" valueType="num">
                                      <p:cBhvr>
                                        <p:cTn id="33" dur="500" fill="hold"/>
                                        <p:tgtEl>
                                          <p:spTgt spid="63"/>
                                        </p:tgtEl>
                                        <p:attrNameLst>
                                          <p:attrName>ppt_w</p:attrName>
                                        </p:attrNameLst>
                                      </p:cBhvr>
                                      <p:tavLst>
                                        <p:tav tm="0">
                                          <p:val>
                                            <p:fltVal val="0.000000"/>
                                          </p:val>
                                        </p:tav>
                                        <p:tav tm="100000">
                                          <p:val>
                                            <p:strVal val="#ppt_w"/>
                                          </p:val>
                                        </p:tav>
                                      </p:tavLst>
                                    </p:anim>
                                    <p:anim calcmode="lin" valueType="num">
                                      <p:cBhvr>
                                        <p:cTn id="34" dur="500" fill="hold"/>
                                        <p:tgtEl>
                                          <p:spTgt spid="63"/>
                                        </p:tgtEl>
                                        <p:attrNameLst>
                                          <p:attrName>ppt_h</p:attrName>
                                        </p:attrNameLst>
                                      </p:cBhvr>
                                      <p:tavLst>
                                        <p:tav tm="0">
                                          <p:val>
                                            <p:strVal val="#ppt_h"/>
                                          </p:val>
                                        </p:tav>
                                        <p:tav tm="100000">
                                          <p:val>
                                            <p:strVal val="#ppt_h"/>
                                          </p:val>
                                        </p:tav>
                                      </p:tavLst>
                                    </p:anim>
                                  </p:childTnLst>
                                </p:cTn>
                              </p:par>
                              <p:par>
                                <p:cTn id="35" presetID="17" presetClass="entr" presetSubtype="8" fill="hold" grpId="0" nodeType="withEffect">
                                  <p:stCondLst>
                                    <p:cond delay="0"/>
                                  </p:stCondLst>
                                  <p:childTnLst>
                                    <p:set>
                                      <p:cBhvr>
                                        <p:cTn id="36" dur="500" fill="hold">
                                          <p:stCondLst>
                                            <p:cond delay="0"/>
                                          </p:stCondLst>
                                        </p:cTn>
                                        <p:tgtEl>
                                          <p:spTgt spid="64"/>
                                        </p:tgtEl>
                                        <p:attrNameLst>
                                          <p:attrName>style.visibility</p:attrName>
                                        </p:attrNameLst>
                                      </p:cBhvr>
                                      <p:to>
                                        <p:strVal val="visible"/>
                                      </p:to>
                                    </p:set>
                                    <p:anim calcmode="lin" valueType="num">
                                      <p:cBhvr>
                                        <p:cTn id="37" dur="500" fill="hold"/>
                                        <p:tgtEl>
                                          <p:spTgt spid="64"/>
                                        </p:tgtEl>
                                        <p:attrNameLst>
                                          <p:attrName>ppt_x</p:attrName>
                                        </p:attrNameLst>
                                      </p:cBhvr>
                                      <p:tavLst>
                                        <p:tav tm="0">
                                          <p:val>
                                            <p:strVal val="#ppt_x-#ppt_w/2"/>
                                          </p:val>
                                        </p:tav>
                                        <p:tav tm="100000">
                                          <p:val>
                                            <p:strVal val="#ppt_x"/>
                                          </p:val>
                                        </p:tav>
                                      </p:tavLst>
                                    </p:anim>
                                    <p:anim calcmode="lin" valueType="num">
                                      <p:cBhvr>
                                        <p:cTn id="38" dur="500" fill="hold"/>
                                        <p:tgtEl>
                                          <p:spTgt spid="64"/>
                                        </p:tgtEl>
                                        <p:attrNameLst>
                                          <p:attrName>ppt_y</p:attrName>
                                        </p:attrNameLst>
                                      </p:cBhvr>
                                      <p:tavLst>
                                        <p:tav tm="0">
                                          <p:val>
                                            <p:strVal val="#ppt_y"/>
                                          </p:val>
                                        </p:tav>
                                        <p:tav tm="100000">
                                          <p:val>
                                            <p:strVal val="#ppt_y"/>
                                          </p:val>
                                        </p:tav>
                                      </p:tavLst>
                                    </p:anim>
                                    <p:anim calcmode="lin" valueType="num">
                                      <p:cBhvr>
                                        <p:cTn id="39" dur="500" fill="hold"/>
                                        <p:tgtEl>
                                          <p:spTgt spid="64"/>
                                        </p:tgtEl>
                                        <p:attrNameLst>
                                          <p:attrName>ppt_w</p:attrName>
                                        </p:attrNameLst>
                                      </p:cBhvr>
                                      <p:tavLst>
                                        <p:tav tm="0">
                                          <p:val>
                                            <p:fltVal val="0.000000"/>
                                          </p:val>
                                        </p:tav>
                                        <p:tav tm="100000">
                                          <p:val>
                                            <p:strVal val="#ppt_w"/>
                                          </p:val>
                                        </p:tav>
                                      </p:tavLst>
                                    </p:anim>
                                    <p:anim calcmode="lin" valueType="num">
                                      <p:cBhvr>
                                        <p:cTn id="40" dur="500" fill="hold"/>
                                        <p:tgtEl>
                                          <p:spTgt spid="64"/>
                                        </p:tgtEl>
                                        <p:attrNameLst>
                                          <p:attrName>ppt_h</p:attrName>
                                        </p:attrNameLst>
                                      </p:cBhvr>
                                      <p:tavLst>
                                        <p:tav tm="0">
                                          <p:val>
                                            <p:strVal val="#ppt_h"/>
                                          </p:val>
                                        </p:tav>
                                        <p:tav tm="100000">
                                          <p:val>
                                            <p:strVal val="#ppt_h"/>
                                          </p:val>
                                        </p:tav>
                                      </p:tavLst>
                                    </p:anim>
                                  </p:childTnLst>
                                </p:cTn>
                              </p:par>
                              <p:par>
                                <p:cTn id="41" presetID="17" presetClass="entr" presetSubtype="8" fill="hold" grpId="0" nodeType="withEffect">
                                  <p:stCondLst>
                                    <p:cond delay="0"/>
                                  </p:stCondLst>
                                  <p:childTnLst>
                                    <p:set>
                                      <p:cBhvr>
                                        <p:cTn id="42" dur="500" fill="hold">
                                          <p:stCondLst>
                                            <p:cond delay="0"/>
                                          </p:stCondLst>
                                        </p:cTn>
                                        <p:tgtEl>
                                          <p:spTgt spid="65"/>
                                        </p:tgtEl>
                                        <p:attrNameLst>
                                          <p:attrName>style.visibility</p:attrName>
                                        </p:attrNameLst>
                                      </p:cBhvr>
                                      <p:to>
                                        <p:strVal val="visible"/>
                                      </p:to>
                                    </p:set>
                                    <p:anim calcmode="lin" valueType="num">
                                      <p:cBhvr>
                                        <p:cTn id="43" dur="500" fill="hold"/>
                                        <p:tgtEl>
                                          <p:spTgt spid="65"/>
                                        </p:tgtEl>
                                        <p:attrNameLst>
                                          <p:attrName>ppt_x</p:attrName>
                                        </p:attrNameLst>
                                      </p:cBhvr>
                                      <p:tavLst>
                                        <p:tav tm="0">
                                          <p:val>
                                            <p:strVal val="#ppt_x-#ppt_w/2"/>
                                          </p:val>
                                        </p:tav>
                                        <p:tav tm="100000">
                                          <p:val>
                                            <p:strVal val="#ppt_x"/>
                                          </p:val>
                                        </p:tav>
                                      </p:tavLst>
                                    </p:anim>
                                    <p:anim calcmode="lin" valueType="num">
                                      <p:cBhvr>
                                        <p:cTn id="44" dur="500" fill="hold"/>
                                        <p:tgtEl>
                                          <p:spTgt spid="65"/>
                                        </p:tgtEl>
                                        <p:attrNameLst>
                                          <p:attrName>ppt_y</p:attrName>
                                        </p:attrNameLst>
                                      </p:cBhvr>
                                      <p:tavLst>
                                        <p:tav tm="0">
                                          <p:val>
                                            <p:strVal val="#ppt_y"/>
                                          </p:val>
                                        </p:tav>
                                        <p:tav tm="100000">
                                          <p:val>
                                            <p:strVal val="#ppt_y"/>
                                          </p:val>
                                        </p:tav>
                                      </p:tavLst>
                                    </p:anim>
                                    <p:anim calcmode="lin" valueType="num">
                                      <p:cBhvr>
                                        <p:cTn id="45" dur="500" fill="hold"/>
                                        <p:tgtEl>
                                          <p:spTgt spid="65"/>
                                        </p:tgtEl>
                                        <p:attrNameLst>
                                          <p:attrName>ppt_w</p:attrName>
                                        </p:attrNameLst>
                                      </p:cBhvr>
                                      <p:tavLst>
                                        <p:tav tm="0">
                                          <p:val>
                                            <p:fltVal val="0.000000"/>
                                          </p:val>
                                        </p:tav>
                                        <p:tav tm="100000">
                                          <p:val>
                                            <p:strVal val="#ppt_w"/>
                                          </p:val>
                                        </p:tav>
                                      </p:tavLst>
                                    </p:anim>
                                    <p:anim calcmode="lin" valueType="num">
                                      <p:cBhvr>
                                        <p:cTn id="46" dur="500" fill="hold"/>
                                        <p:tgtEl>
                                          <p:spTgt spid="65"/>
                                        </p:tgtEl>
                                        <p:attrNameLst>
                                          <p:attrName>ppt_h</p:attrName>
                                        </p:attrNameLst>
                                      </p:cBhvr>
                                      <p:tavLst>
                                        <p:tav tm="0">
                                          <p:val>
                                            <p:strVal val="#ppt_h"/>
                                          </p:val>
                                        </p:tav>
                                        <p:tav tm="100000">
                                          <p:val>
                                            <p:strVal val="#ppt_h"/>
                                          </p:val>
                                        </p:tav>
                                      </p:tavLst>
                                    </p:anim>
                                  </p:childTnLst>
                                </p:cTn>
                              </p:par>
                              <p:par>
                                <p:cTn id="47" presetID="17" presetClass="entr" presetSubtype="8" fill="hold" grpId="0" nodeType="withEffect">
                                  <p:stCondLst>
                                    <p:cond delay="0"/>
                                  </p:stCondLst>
                                  <p:childTnLst>
                                    <p:set>
                                      <p:cBhvr>
                                        <p:cTn id="48" dur="500" fill="hold">
                                          <p:stCondLst>
                                            <p:cond delay="0"/>
                                          </p:stCondLst>
                                        </p:cTn>
                                        <p:tgtEl>
                                          <p:spTgt spid="66"/>
                                        </p:tgtEl>
                                        <p:attrNameLst>
                                          <p:attrName>style.visibility</p:attrName>
                                        </p:attrNameLst>
                                      </p:cBhvr>
                                      <p:to>
                                        <p:strVal val="visible"/>
                                      </p:to>
                                    </p:set>
                                    <p:anim calcmode="lin" valueType="num">
                                      <p:cBhvr>
                                        <p:cTn id="49" dur="500" fill="hold"/>
                                        <p:tgtEl>
                                          <p:spTgt spid="66"/>
                                        </p:tgtEl>
                                        <p:attrNameLst>
                                          <p:attrName>ppt_x</p:attrName>
                                        </p:attrNameLst>
                                      </p:cBhvr>
                                      <p:tavLst>
                                        <p:tav tm="0">
                                          <p:val>
                                            <p:strVal val="#ppt_x-#ppt_w/2"/>
                                          </p:val>
                                        </p:tav>
                                        <p:tav tm="100000">
                                          <p:val>
                                            <p:strVal val="#ppt_x"/>
                                          </p:val>
                                        </p:tav>
                                      </p:tavLst>
                                    </p:anim>
                                    <p:anim calcmode="lin" valueType="num">
                                      <p:cBhvr>
                                        <p:cTn id="50" dur="500" fill="hold"/>
                                        <p:tgtEl>
                                          <p:spTgt spid="66"/>
                                        </p:tgtEl>
                                        <p:attrNameLst>
                                          <p:attrName>ppt_y</p:attrName>
                                        </p:attrNameLst>
                                      </p:cBhvr>
                                      <p:tavLst>
                                        <p:tav tm="0">
                                          <p:val>
                                            <p:strVal val="#ppt_y"/>
                                          </p:val>
                                        </p:tav>
                                        <p:tav tm="100000">
                                          <p:val>
                                            <p:strVal val="#ppt_y"/>
                                          </p:val>
                                        </p:tav>
                                      </p:tavLst>
                                    </p:anim>
                                    <p:anim calcmode="lin" valueType="num">
                                      <p:cBhvr>
                                        <p:cTn id="51" dur="500" fill="hold"/>
                                        <p:tgtEl>
                                          <p:spTgt spid="66"/>
                                        </p:tgtEl>
                                        <p:attrNameLst>
                                          <p:attrName>ppt_w</p:attrName>
                                        </p:attrNameLst>
                                      </p:cBhvr>
                                      <p:tavLst>
                                        <p:tav tm="0">
                                          <p:val>
                                            <p:fltVal val="0.000000"/>
                                          </p:val>
                                        </p:tav>
                                        <p:tav tm="100000">
                                          <p:val>
                                            <p:strVal val="#ppt_w"/>
                                          </p:val>
                                        </p:tav>
                                      </p:tavLst>
                                    </p:anim>
                                    <p:anim calcmode="lin" valueType="num">
                                      <p:cBhvr>
                                        <p:cTn id="52" dur="500" fill="hold"/>
                                        <p:tgtEl>
                                          <p:spTgt spid="66"/>
                                        </p:tgtEl>
                                        <p:attrNameLst>
                                          <p:attrName>ppt_h</p:attrName>
                                        </p:attrNameLst>
                                      </p:cBhvr>
                                      <p:tavLst>
                                        <p:tav tm="0">
                                          <p:val>
                                            <p:strVal val="#ppt_h"/>
                                          </p:val>
                                        </p:tav>
                                        <p:tav tm="100000">
                                          <p:val>
                                            <p:strVal val="#ppt_h"/>
                                          </p:val>
                                        </p:tav>
                                      </p:tavLst>
                                    </p:anim>
                                  </p:childTnLst>
                                </p:cTn>
                              </p:par>
                            </p:childTnLst>
                          </p:cTn>
                        </p:par>
                        <p:par>
                          <p:cTn id="53" fill="hold">
                            <p:stCondLst>
                              <p:cond delay="500"/>
                            </p:stCondLst>
                            <p:childTnLst>
                              <p:par>
                                <p:cTn id="54" presetID="55" presetClass="entr" presetSubtype="0" fill="hold" nodeType="afterEffect">
                                  <p:stCondLst>
                                    <p:cond delay="0"/>
                                  </p:stCondLst>
                                  <p:childTnLst>
                                    <p:set>
                                      <p:cBhvr>
                                        <p:cTn id="55" dur="500" fill="hold">
                                          <p:stCondLst>
                                            <p:cond delay="0"/>
                                          </p:stCondLst>
                                        </p:cTn>
                                        <p:tgtEl>
                                          <p:spTgt spid="67"/>
                                        </p:tgtEl>
                                        <p:attrNameLst>
                                          <p:attrName>style.visibility</p:attrName>
                                        </p:attrNameLst>
                                      </p:cBhvr>
                                      <p:to>
                                        <p:strVal val="visible"/>
                                      </p:to>
                                    </p:set>
                                    <p:anim calcmode="lin" valueType="num">
                                      <p:cBhvr>
                                        <p:cTn id="56" dur="500" fill="hold"/>
                                        <p:tgtEl>
                                          <p:spTgt spid="67"/>
                                        </p:tgtEl>
                                        <p:attrNameLst>
                                          <p:attrName>ppt_w</p:attrName>
                                        </p:attrNameLst>
                                      </p:cBhvr>
                                      <p:tavLst>
                                        <p:tav tm="0">
                                          <p:val>
                                            <p:strVal val="#ppt_w*0.70"/>
                                          </p:val>
                                        </p:tav>
                                        <p:tav tm="100000">
                                          <p:val>
                                            <p:strVal val="#ppt_w"/>
                                          </p:val>
                                        </p:tav>
                                      </p:tavLst>
                                    </p:anim>
                                    <p:anim calcmode="lin" valueType="num">
                                      <p:cBhvr>
                                        <p:cTn id="57" dur="500" fill="hold"/>
                                        <p:tgtEl>
                                          <p:spTgt spid="67"/>
                                        </p:tgtEl>
                                        <p:attrNameLst>
                                          <p:attrName>ppt_h</p:attrName>
                                        </p:attrNameLst>
                                      </p:cBhvr>
                                      <p:tavLst>
                                        <p:tav tm="0">
                                          <p:val>
                                            <p:strVal val="#ppt_h"/>
                                          </p:val>
                                        </p:tav>
                                        <p:tav tm="100000">
                                          <p:val>
                                            <p:strVal val="#ppt_h"/>
                                          </p:val>
                                        </p:tav>
                                      </p:tavLst>
                                    </p:anim>
                                    <p:animEffect transition="in" filter="fade">
                                      <p:cBhvr>
                                        <p:cTn id="58" dur="500"/>
                                        <p:tgtEl>
                                          <p:spTgt spid="67"/>
                                        </p:tgtEl>
                                      </p:cBhvr>
                                    </p:animEffect>
                                  </p:childTnLst>
                                </p:cTn>
                              </p:par>
                              <p:par>
                                <p:cTn id="59" presetID="55" presetClass="entr" presetSubtype="0" fill="hold" nodeType="withEffect">
                                  <p:stCondLst>
                                    <p:cond delay="0"/>
                                  </p:stCondLst>
                                  <p:childTnLst>
                                    <p:set>
                                      <p:cBhvr>
                                        <p:cTn id="60" dur="500" fill="hold">
                                          <p:stCondLst>
                                            <p:cond delay="0"/>
                                          </p:stCondLst>
                                        </p:cTn>
                                        <p:tgtEl>
                                          <p:spTgt spid="71"/>
                                        </p:tgtEl>
                                        <p:attrNameLst>
                                          <p:attrName>style.visibility</p:attrName>
                                        </p:attrNameLst>
                                      </p:cBhvr>
                                      <p:to>
                                        <p:strVal val="visible"/>
                                      </p:to>
                                    </p:set>
                                    <p:anim calcmode="lin" valueType="num">
                                      <p:cBhvr>
                                        <p:cTn id="61" dur="500" fill="hold"/>
                                        <p:tgtEl>
                                          <p:spTgt spid="71"/>
                                        </p:tgtEl>
                                        <p:attrNameLst>
                                          <p:attrName>ppt_w</p:attrName>
                                        </p:attrNameLst>
                                      </p:cBhvr>
                                      <p:tavLst>
                                        <p:tav tm="0">
                                          <p:val>
                                            <p:strVal val="#ppt_w*0.70"/>
                                          </p:val>
                                        </p:tav>
                                        <p:tav tm="100000">
                                          <p:val>
                                            <p:strVal val="#ppt_w"/>
                                          </p:val>
                                        </p:tav>
                                      </p:tavLst>
                                    </p:anim>
                                    <p:anim calcmode="lin" valueType="num">
                                      <p:cBhvr>
                                        <p:cTn id="62" dur="500" fill="hold"/>
                                        <p:tgtEl>
                                          <p:spTgt spid="71"/>
                                        </p:tgtEl>
                                        <p:attrNameLst>
                                          <p:attrName>ppt_h</p:attrName>
                                        </p:attrNameLst>
                                      </p:cBhvr>
                                      <p:tavLst>
                                        <p:tav tm="0">
                                          <p:val>
                                            <p:strVal val="#ppt_h"/>
                                          </p:val>
                                        </p:tav>
                                        <p:tav tm="100000">
                                          <p:val>
                                            <p:strVal val="#ppt_h"/>
                                          </p:val>
                                        </p:tav>
                                      </p:tavLst>
                                    </p:anim>
                                    <p:animEffect transition="in" filter="fade">
                                      <p:cBhvr>
                                        <p:cTn id="63" dur="500"/>
                                        <p:tgtEl>
                                          <p:spTgt spid="71"/>
                                        </p:tgtEl>
                                      </p:cBhvr>
                                    </p:animEffect>
                                  </p:childTnLst>
                                </p:cTn>
                              </p:par>
                              <p:par>
                                <p:cTn id="64" presetID="55" presetClass="entr" presetSubtype="0" fill="hold" nodeType="withEffect">
                                  <p:stCondLst>
                                    <p:cond delay="0"/>
                                  </p:stCondLst>
                                  <p:childTnLst>
                                    <p:set>
                                      <p:cBhvr>
                                        <p:cTn id="65" dur="500" fill="hold">
                                          <p:stCondLst>
                                            <p:cond delay="0"/>
                                          </p:stCondLst>
                                        </p:cTn>
                                        <p:tgtEl>
                                          <p:spTgt spid="74"/>
                                        </p:tgtEl>
                                        <p:attrNameLst>
                                          <p:attrName>style.visibility</p:attrName>
                                        </p:attrNameLst>
                                      </p:cBhvr>
                                      <p:to>
                                        <p:strVal val="visible"/>
                                      </p:to>
                                    </p:set>
                                    <p:anim calcmode="lin" valueType="num">
                                      <p:cBhvr>
                                        <p:cTn id="66" dur="500" fill="hold"/>
                                        <p:tgtEl>
                                          <p:spTgt spid="74"/>
                                        </p:tgtEl>
                                        <p:attrNameLst>
                                          <p:attrName>ppt_w</p:attrName>
                                        </p:attrNameLst>
                                      </p:cBhvr>
                                      <p:tavLst>
                                        <p:tav tm="0">
                                          <p:val>
                                            <p:strVal val="#ppt_w*0.70"/>
                                          </p:val>
                                        </p:tav>
                                        <p:tav tm="100000">
                                          <p:val>
                                            <p:strVal val="#ppt_w"/>
                                          </p:val>
                                        </p:tav>
                                      </p:tavLst>
                                    </p:anim>
                                    <p:anim calcmode="lin" valueType="num">
                                      <p:cBhvr>
                                        <p:cTn id="67" dur="500" fill="hold"/>
                                        <p:tgtEl>
                                          <p:spTgt spid="74"/>
                                        </p:tgtEl>
                                        <p:attrNameLst>
                                          <p:attrName>ppt_h</p:attrName>
                                        </p:attrNameLst>
                                      </p:cBhvr>
                                      <p:tavLst>
                                        <p:tav tm="0">
                                          <p:val>
                                            <p:strVal val="#ppt_h"/>
                                          </p:val>
                                        </p:tav>
                                        <p:tav tm="100000">
                                          <p:val>
                                            <p:strVal val="#ppt_h"/>
                                          </p:val>
                                        </p:tav>
                                      </p:tavLst>
                                    </p:anim>
                                    <p:animEffect transition="in" filter="fade">
                                      <p:cBhvr>
                                        <p:cTn id="68" dur="500"/>
                                        <p:tgtEl>
                                          <p:spTgt spid="74"/>
                                        </p:tgtEl>
                                      </p:cBhvr>
                                    </p:animEffect>
                                  </p:childTnLst>
                                </p:cTn>
                              </p:par>
                              <p:par>
                                <p:cTn id="69" presetID="55" presetClass="entr" presetSubtype="0" fill="hold" nodeType="withEffect">
                                  <p:stCondLst>
                                    <p:cond delay="0"/>
                                  </p:stCondLst>
                                  <p:childTnLst>
                                    <p:set>
                                      <p:cBhvr>
                                        <p:cTn id="70" dur="500" fill="hold">
                                          <p:stCondLst>
                                            <p:cond delay="0"/>
                                          </p:stCondLst>
                                        </p:cTn>
                                        <p:tgtEl>
                                          <p:spTgt spid="77"/>
                                        </p:tgtEl>
                                        <p:attrNameLst>
                                          <p:attrName>style.visibility</p:attrName>
                                        </p:attrNameLst>
                                      </p:cBhvr>
                                      <p:to>
                                        <p:strVal val="visible"/>
                                      </p:to>
                                    </p:set>
                                    <p:anim calcmode="lin" valueType="num">
                                      <p:cBhvr>
                                        <p:cTn id="71" dur="500" fill="hold"/>
                                        <p:tgtEl>
                                          <p:spTgt spid="77"/>
                                        </p:tgtEl>
                                        <p:attrNameLst>
                                          <p:attrName>ppt_w</p:attrName>
                                        </p:attrNameLst>
                                      </p:cBhvr>
                                      <p:tavLst>
                                        <p:tav tm="0">
                                          <p:val>
                                            <p:strVal val="#ppt_w*0.70"/>
                                          </p:val>
                                        </p:tav>
                                        <p:tav tm="100000">
                                          <p:val>
                                            <p:strVal val="#ppt_w"/>
                                          </p:val>
                                        </p:tav>
                                      </p:tavLst>
                                    </p:anim>
                                    <p:anim calcmode="lin" valueType="num">
                                      <p:cBhvr>
                                        <p:cTn id="72" dur="500" fill="hold"/>
                                        <p:tgtEl>
                                          <p:spTgt spid="77"/>
                                        </p:tgtEl>
                                        <p:attrNameLst>
                                          <p:attrName>ppt_h</p:attrName>
                                        </p:attrNameLst>
                                      </p:cBhvr>
                                      <p:tavLst>
                                        <p:tav tm="0">
                                          <p:val>
                                            <p:strVal val="#ppt_h"/>
                                          </p:val>
                                        </p:tav>
                                        <p:tav tm="100000">
                                          <p:val>
                                            <p:strVal val="#ppt_h"/>
                                          </p:val>
                                        </p:tav>
                                      </p:tavLst>
                                    </p:anim>
                                    <p:animEffect transition="in" filter="fade">
                                      <p:cBhvr>
                                        <p:cTn id="73" dur="500"/>
                                        <p:tgtEl>
                                          <p:spTgt spid="77"/>
                                        </p:tgtEl>
                                      </p:cBhvr>
                                    </p:animEffect>
                                  </p:childTnLst>
                                </p:cTn>
                              </p:par>
                              <p:par>
                                <p:cTn id="74" presetID="55" presetClass="entr" presetSubtype="0" fill="hold" nodeType="withEffect">
                                  <p:stCondLst>
                                    <p:cond delay="0"/>
                                  </p:stCondLst>
                                  <p:childTnLst>
                                    <p:set>
                                      <p:cBhvr>
                                        <p:cTn id="75" dur="500" fill="hold">
                                          <p:stCondLst>
                                            <p:cond delay="0"/>
                                          </p:stCondLst>
                                        </p:cTn>
                                        <p:tgtEl>
                                          <p:spTgt spid="80"/>
                                        </p:tgtEl>
                                        <p:attrNameLst>
                                          <p:attrName>style.visibility</p:attrName>
                                        </p:attrNameLst>
                                      </p:cBhvr>
                                      <p:to>
                                        <p:strVal val="visible"/>
                                      </p:to>
                                    </p:set>
                                    <p:anim calcmode="lin" valueType="num">
                                      <p:cBhvr>
                                        <p:cTn id="76" dur="500" fill="hold"/>
                                        <p:tgtEl>
                                          <p:spTgt spid="80"/>
                                        </p:tgtEl>
                                        <p:attrNameLst>
                                          <p:attrName>ppt_w</p:attrName>
                                        </p:attrNameLst>
                                      </p:cBhvr>
                                      <p:tavLst>
                                        <p:tav tm="0">
                                          <p:val>
                                            <p:strVal val="#ppt_w*0.70"/>
                                          </p:val>
                                        </p:tav>
                                        <p:tav tm="100000">
                                          <p:val>
                                            <p:strVal val="#ppt_w"/>
                                          </p:val>
                                        </p:tav>
                                      </p:tavLst>
                                    </p:anim>
                                    <p:anim calcmode="lin" valueType="num">
                                      <p:cBhvr>
                                        <p:cTn id="77" dur="500" fill="hold"/>
                                        <p:tgtEl>
                                          <p:spTgt spid="80"/>
                                        </p:tgtEl>
                                        <p:attrNameLst>
                                          <p:attrName>ppt_h</p:attrName>
                                        </p:attrNameLst>
                                      </p:cBhvr>
                                      <p:tavLst>
                                        <p:tav tm="0">
                                          <p:val>
                                            <p:strVal val="#ppt_h"/>
                                          </p:val>
                                        </p:tav>
                                        <p:tav tm="100000">
                                          <p:val>
                                            <p:strVal val="#ppt_h"/>
                                          </p:val>
                                        </p:tav>
                                      </p:tavLst>
                                    </p:anim>
                                    <p:animEffect transition="in" filter="fade">
                                      <p:cBhvr>
                                        <p:cTn id="78" dur="500"/>
                                        <p:tgtEl>
                                          <p:spTgt spid="80"/>
                                        </p:tgtEl>
                                      </p:cBhvr>
                                    </p:animEffect>
                                  </p:childTnLst>
                                </p:cTn>
                              </p:par>
                              <p:par>
                                <p:cTn id="79" presetID="55" presetClass="entr" presetSubtype="0" fill="hold" nodeType="withEffect">
                                  <p:stCondLst>
                                    <p:cond delay="0"/>
                                  </p:stCondLst>
                                  <p:childTnLst>
                                    <p:set>
                                      <p:cBhvr>
                                        <p:cTn id="80" dur="500" fill="hold">
                                          <p:stCondLst>
                                            <p:cond delay="0"/>
                                          </p:stCondLst>
                                        </p:cTn>
                                        <p:tgtEl>
                                          <p:spTgt spid="83"/>
                                        </p:tgtEl>
                                        <p:attrNameLst>
                                          <p:attrName>style.visibility</p:attrName>
                                        </p:attrNameLst>
                                      </p:cBhvr>
                                      <p:to>
                                        <p:strVal val="visible"/>
                                      </p:to>
                                    </p:set>
                                    <p:anim calcmode="lin" valueType="num">
                                      <p:cBhvr>
                                        <p:cTn id="81" dur="500" fill="hold"/>
                                        <p:tgtEl>
                                          <p:spTgt spid="83"/>
                                        </p:tgtEl>
                                        <p:attrNameLst>
                                          <p:attrName>ppt_w</p:attrName>
                                        </p:attrNameLst>
                                      </p:cBhvr>
                                      <p:tavLst>
                                        <p:tav tm="0">
                                          <p:val>
                                            <p:strVal val="#ppt_w*0.70"/>
                                          </p:val>
                                        </p:tav>
                                        <p:tav tm="100000">
                                          <p:val>
                                            <p:strVal val="#ppt_w"/>
                                          </p:val>
                                        </p:tav>
                                      </p:tavLst>
                                    </p:anim>
                                    <p:anim calcmode="lin" valueType="num">
                                      <p:cBhvr>
                                        <p:cTn id="82" dur="500" fill="hold"/>
                                        <p:tgtEl>
                                          <p:spTgt spid="83"/>
                                        </p:tgtEl>
                                        <p:attrNameLst>
                                          <p:attrName>ppt_h</p:attrName>
                                        </p:attrNameLst>
                                      </p:cBhvr>
                                      <p:tavLst>
                                        <p:tav tm="0">
                                          <p:val>
                                            <p:strVal val="#ppt_h"/>
                                          </p:val>
                                        </p:tav>
                                        <p:tav tm="100000">
                                          <p:val>
                                            <p:strVal val="#ppt_h"/>
                                          </p:val>
                                        </p:tav>
                                      </p:tavLst>
                                    </p:anim>
                                    <p:animEffect transition="in" filter="fade">
                                      <p:cBhvr>
                                        <p:cTn id="83" dur="500"/>
                                        <p:tgtEl>
                                          <p:spTgt spid="83"/>
                                        </p:tgtEl>
                                      </p:cBhvr>
                                    </p:animEffect>
                                  </p:childTnLst>
                                </p:cTn>
                              </p:par>
                              <p:par>
                                <p:cTn id="84" presetID="55" presetClass="entr" presetSubtype="0" fill="hold" nodeType="withEffect">
                                  <p:stCondLst>
                                    <p:cond delay="0"/>
                                  </p:stCondLst>
                                  <p:childTnLst>
                                    <p:set>
                                      <p:cBhvr>
                                        <p:cTn id="85" dur="500" fill="hold">
                                          <p:stCondLst>
                                            <p:cond delay="0"/>
                                          </p:stCondLst>
                                        </p:cTn>
                                        <p:tgtEl>
                                          <p:spTgt spid="86"/>
                                        </p:tgtEl>
                                        <p:attrNameLst>
                                          <p:attrName>style.visibility</p:attrName>
                                        </p:attrNameLst>
                                      </p:cBhvr>
                                      <p:to>
                                        <p:strVal val="visible"/>
                                      </p:to>
                                    </p:set>
                                    <p:anim calcmode="lin" valueType="num">
                                      <p:cBhvr>
                                        <p:cTn id="86" dur="500" fill="hold"/>
                                        <p:tgtEl>
                                          <p:spTgt spid="86"/>
                                        </p:tgtEl>
                                        <p:attrNameLst>
                                          <p:attrName>ppt_w</p:attrName>
                                        </p:attrNameLst>
                                      </p:cBhvr>
                                      <p:tavLst>
                                        <p:tav tm="0">
                                          <p:val>
                                            <p:strVal val="#ppt_w*0.70"/>
                                          </p:val>
                                        </p:tav>
                                        <p:tav tm="100000">
                                          <p:val>
                                            <p:strVal val="#ppt_w"/>
                                          </p:val>
                                        </p:tav>
                                      </p:tavLst>
                                    </p:anim>
                                    <p:anim calcmode="lin" valueType="num">
                                      <p:cBhvr>
                                        <p:cTn id="87" dur="500" fill="hold"/>
                                        <p:tgtEl>
                                          <p:spTgt spid="86"/>
                                        </p:tgtEl>
                                        <p:attrNameLst>
                                          <p:attrName>ppt_h</p:attrName>
                                        </p:attrNameLst>
                                      </p:cBhvr>
                                      <p:tavLst>
                                        <p:tav tm="0">
                                          <p:val>
                                            <p:strVal val="#ppt_h"/>
                                          </p:val>
                                        </p:tav>
                                        <p:tav tm="100000">
                                          <p:val>
                                            <p:strVal val="#ppt_h"/>
                                          </p:val>
                                        </p:tav>
                                      </p:tavLst>
                                    </p:anim>
                                    <p:animEffect transition="in" filter="fade">
                                      <p:cBhvr>
                                        <p:cTn id="88" dur="500"/>
                                        <p:tgtEl>
                                          <p:spTgt spid="86"/>
                                        </p:tgtEl>
                                      </p:cBhvr>
                                    </p:animEffect>
                                  </p:childTnLst>
                                </p:cTn>
                              </p:par>
                              <p:par>
                                <p:cTn id="89" presetID="55" presetClass="entr" presetSubtype="0" fill="hold" nodeType="withEffect">
                                  <p:stCondLst>
                                    <p:cond delay="0"/>
                                  </p:stCondLst>
                                  <p:childTnLst>
                                    <p:set>
                                      <p:cBhvr>
                                        <p:cTn id="90" dur="500" fill="hold">
                                          <p:stCondLst>
                                            <p:cond delay="0"/>
                                          </p:stCondLst>
                                        </p:cTn>
                                        <p:tgtEl>
                                          <p:spTgt spid="89"/>
                                        </p:tgtEl>
                                        <p:attrNameLst>
                                          <p:attrName>style.visibility</p:attrName>
                                        </p:attrNameLst>
                                      </p:cBhvr>
                                      <p:to>
                                        <p:strVal val="visible"/>
                                      </p:to>
                                    </p:set>
                                    <p:anim calcmode="lin" valueType="num">
                                      <p:cBhvr>
                                        <p:cTn id="91" dur="500" fill="hold"/>
                                        <p:tgtEl>
                                          <p:spTgt spid="89"/>
                                        </p:tgtEl>
                                        <p:attrNameLst>
                                          <p:attrName>ppt_w</p:attrName>
                                        </p:attrNameLst>
                                      </p:cBhvr>
                                      <p:tavLst>
                                        <p:tav tm="0">
                                          <p:val>
                                            <p:strVal val="#ppt_w*0.70"/>
                                          </p:val>
                                        </p:tav>
                                        <p:tav tm="100000">
                                          <p:val>
                                            <p:strVal val="#ppt_w"/>
                                          </p:val>
                                        </p:tav>
                                      </p:tavLst>
                                    </p:anim>
                                    <p:anim calcmode="lin" valueType="num">
                                      <p:cBhvr>
                                        <p:cTn id="92" dur="500" fill="hold"/>
                                        <p:tgtEl>
                                          <p:spTgt spid="89"/>
                                        </p:tgtEl>
                                        <p:attrNameLst>
                                          <p:attrName>ppt_h</p:attrName>
                                        </p:attrNameLst>
                                      </p:cBhvr>
                                      <p:tavLst>
                                        <p:tav tm="0">
                                          <p:val>
                                            <p:strVal val="#ppt_h"/>
                                          </p:val>
                                        </p:tav>
                                        <p:tav tm="100000">
                                          <p:val>
                                            <p:strVal val="#ppt_h"/>
                                          </p:val>
                                        </p:tav>
                                      </p:tavLst>
                                    </p:anim>
                                    <p:animEffect transition="in" filter="fade">
                                      <p:cBhvr>
                                        <p:cTn id="93" dur="500"/>
                                        <p:tgtEl>
                                          <p:spTgt spid="89"/>
                                        </p:tgtEl>
                                      </p:cBhvr>
                                    </p:animEffect>
                                  </p:childTnLst>
                                </p:cTn>
                              </p:par>
                              <p:par>
                                <p:cTn id="94" presetID="55" presetClass="entr" presetSubtype="0" fill="hold" nodeType="withEffect">
                                  <p:stCondLst>
                                    <p:cond delay="0"/>
                                  </p:stCondLst>
                                  <p:childTnLst>
                                    <p:set>
                                      <p:cBhvr>
                                        <p:cTn id="95" dur="500" fill="hold">
                                          <p:stCondLst>
                                            <p:cond delay="0"/>
                                          </p:stCondLst>
                                        </p:cTn>
                                        <p:tgtEl>
                                          <p:spTgt spid="3"/>
                                        </p:tgtEl>
                                        <p:attrNameLst>
                                          <p:attrName>style.visibility</p:attrName>
                                        </p:attrNameLst>
                                      </p:cBhvr>
                                      <p:to>
                                        <p:strVal val="visible"/>
                                      </p:to>
                                    </p:set>
                                    <p:anim calcmode="lin" valueType="num">
                                      <p:cBhvr>
                                        <p:cTn id="96" dur="500" fill="hold"/>
                                        <p:tgtEl>
                                          <p:spTgt spid="3"/>
                                        </p:tgtEl>
                                        <p:attrNameLst>
                                          <p:attrName>ppt_w</p:attrName>
                                        </p:attrNameLst>
                                      </p:cBhvr>
                                      <p:tavLst>
                                        <p:tav tm="0">
                                          <p:val>
                                            <p:strVal val="#ppt_w*0.70"/>
                                          </p:val>
                                        </p:tav>
                                        <p:tav tm="100000">
                                          <p:val>
                                            <p:strVal val="#ppt_w"/>
                                          </p:val>
                                        </p:tav>
                                      </p:tavLst>
                                    </p:anim>
                                    <p:anim calcmode="lin" valueType="num">
                                      <p:cBhvr>
                                        <p:cTn id="97" dur="500" fill="hold"/>
                                        <p:tgtEl>
                                          <p:spTgt spid="3"/>
                                        </p:tgtEl>
                                        <p:attrNameLst>
                                          <p:attrName>ppt_h</p:attrName>
                                        </p:attrNameLst>
                                      </p:cBhvr>
                                      <p:tavLst>
                                        <p:tav tm="0">
                                          <p:val>
                                            <p:strVal val="#ppt_h"/>
                                          </p:val>
                                        </p:tav>
                                        <p:tav tm="100000">
                                          <p:val>
                                            <p:strVal val="#ppt_h"/>
                                          </p:val>
                                        </p:tav>
                                      </p:tavLst>
                                    </p:anim>
                                    <p:animEffect transition="in" filter="fade">
                                      <p:cBhvr>
                                        <p:cTn id="98" dur="500"/>
                                        <p:tgtEl>
                                          <p:spTgt spid="3"/>
                                        </p:tgtEl>
                                      </p:cBhvr>
                                    </p:animEffect>
                                  </p:childTnLst>
                                </p:cTn>
                              </p:par>
                              <p:par>
                                <p:cTn id="99" presetID="17" presetClass="entr" presetSubtype="8" fill="hold" grpId="0" nodeType="withEffect">
                                  <p:stCondLst>
                                    <p:cond delay="0"/>
                                  </p:stCondLst>
                                  <p:childTnLst>
                                    <p:set>
                                      <p:cBhvr>
                                        <p:cTn id="100" dur="500" fill="hold">
                                          <p:stCondLst>
                                            <p:cond delay="0"/>
                                          </p:stCondLst>
                                        </p:cTn>
                                        <p:tgtEl>
                                          <p:spTgt spid="8"/>
                                        </p:tgtEl>
                                        <p:attrNameLst>
                                          <p:attrName>style.visibility</p:attrName>
                                        </p:attrNameLst>
                                      </p:cBhvr>
                                      <p:to>
                                        <p:strVal val="visible"/>
                                      </p:to>
                                    </p:set>
                                    <p:anim calcmode="lin" valueType="num">
                                      <p:cBhvr>
                                        <p:cTn id="101" dur="500" fill="hold"/>
                                        <p:tgtEl>
                                          <p:spTgt spid="8"/>
                                        </p:tgtEl>
                                        <p:attrNameLst>
                                          <p:attrName>ppt_x</p:attrName>
                                        </p:attrNameLst>
                                      </p:cBhvr>
                                      <p:tavLst>
                                        <p:tav tm="0">
                                          <p:val>
                                            <p:strVal val="#ppt_x-#ppt_w/2"/>
                                          </p:val>
                                        </p:tav>
                                        <p:tav tm="100000">
                                          <p:val>
                                            <p:strVal val="#ppt_x"/>
                                          </p:val>
                                        </p:tav>
                                      </p:tavLst>
                                    </p:anim>
                                    <p:anim calcmode="lin" valueType="num">
                                      <p:cBhvr>
                                        <p:cTn id="102" dur="500" fill="hold"/>
                                        <p:tgtEl>
                                          <p:spTgt spid="8"/>
                                        </p:tgtEl>
                                        <p:attrNameLst>
                                          <p:attrName>ppt_y</p:attrName>
                                        </p:attrNameLst>
                                      </p:cBhvr>
                                      <p:tavLst>
                                        <p:tav tm="0">
                                          <p:val>
                                            <p:strVal val="#ppt_y"/>
                                          </p:val>
                                        </p:tav>
                                        <p:tav tm="100000">
                                          <p:val>
                                            <p:strVal val="#ppt_y"/>
                                          </p:val>
                                        </p:tav>
                                      </p:tavLst>
                                    </p:anim>
                                    <p:anim calcmode="lin" valueType="num">
                                      <p:cBhvr>
                                        <p:cTn id="103" dur="500" fill="hold"/>
                                        <p:tgtEl>
                                          <p:spTgt spid="8"/>
                                        </p:tgtEl>
                                        <p:attrNameLst>
                                          <p:attrName>ppt_w</p:attrName>
                                        </p:attrNameLst>
                                      </p:cBhvr>
                                      <p:tavLst>
                                        <p:tav tm="0">
                                          <p:val>
                                            <p:fltVal val="0.000000"/>
                                          </p:val>
                                        </p:tav>
                                        <p:tav tm="100000">
                                          <p:val>
                                            <p:strVal val="#ppt_w"/>
                                          </p:val>
                                        </p:tav>
                                      </p:tavLst>
                                    </p:anim>
                                    <p:anim calcmode="lin" valueType="num">
                                      <p:cBhvr>
                                        <p:cTn id="104" dur="500" fill="hold"/>
                                        <p:tgtEl>
                                          <p:spTgt spid="8"/>
                                        </p:tgtEl>
                                        <p:attrNameLst>
                                          <p:attrName>ppt_h</p:attrName>
                                        </p:attrNameLst>
                                      </p:cBhvr>
                                      <p:tavLst>
                                        <p:tav tm="0">
                                          <p:val>
                                            <p:strVal val="#ppt_h"/>
                                          </p:val>
                                        </p:tav>
                                        <p:tav tm="100000">
                                          <p:val>
                                            <p:strVal val="#ppt_h"/>
                                          </p:val>
                                        </p:tav>
                                      </p:tavLst>
                                    </p:anim>
                                  </p:childTnLst>
                                </p:cTn>
                              </p:par>
                              <p:par>
                                <p:cTn id="105" presetID="55" presetClass="entr" presetSubtype="0" fill="hold" nodeType="withEffect">
                                  <p:stCondLst>
                                    <p:cond delay="0"/>
                                  </p:stCondLst>
                                  <p:childTnLst>
                                    <p:set>
                                      <p:cBhvr>
                                        <p:cTn id="106" dur="500" fill="hold">
                                          <p:stCondLst>
                                            <p:cond delay="0"/>
                                          </p:stCondLst>
                                        </p:cTn>
                                        <p:tgtEl>
                                          <p:spTgt spid="5"/>
                                        </p:tgtEl>
                                        <p:attrNameLst>
                                          <p:attrName>style.visibility</p:attrName>
                                        </p:attrNameLst>
                                      </p:cBhvr>
                                      <p:to>
                                        <p:strVal val="visible"/>
                                      </p:to>
                                    </p:set>
                                    <p:anim calcmode="lin" valueType="num">
                                      <p:cBhvr>
                                        <p:cTn id="107" dur="500" fill="hold"/>
                                        <p:tgtEl>
                                          <p:spTgt spid="5"/>
                                        </p:tgtEl>
                                        <p:attrNameLst>
                                          <p:attrName>ppt_w</p:attrName>
                                        </p:attrNameLst>
                                      </p:cBhvr>
                                      <p:tavLst>
                                        <p:tav tm="0">
                                          <p:val>
                                            <p:strVal val="#ppt_w*0.70"/>
                                          </p:val>
                                        </p:tav>
                                        <p:tav tm="100000">
                                          <p:val>
                                            <p:strVal val="#ppt_w"/>
                                          </p:val>
                                        </p:tav>
                                      </p:tavLst>
                                    </p:anim>
                                    <p:anim calcmode="lin" valueType="num">
                                      <p:cBhvr>
                                        <p:cTn id="108" dur="500" fill="hold"/>
                                        <p:tgtEl>
                                          <p:spTgt spid="5"/>
                                        </p:tgtEl>
                                        <p:attrNameLst>
                                          <p:attrName>ppt_h</p:attrName>
                                        </p:attrNameLst>
                                      </p:cBhvr>
                                      <p:tavLst>
                                        <p:tav tm="0">
                                          <p:val>
                                            <p:strVal val="#ppt_h"/>
                                          </p:val>
                                        </p:tav>
                                        <p:tav tm="100000">
                                          <p:val>
                                            <p:strVal val="#ppt_h"/>
                                          </p:val>
                                        </p:tav>
                                      </p:tavLst>
                                    </p:anim>
                                    <p:animEffect transition="in" filter="fade">
                                      <p:cBhvr>
                                        <p:cTn id="109" dur="500"/>
                                        <p:tgtEl>
                                          <p:spTgt spid="5"/>
                                        </p:tgtEl>
                                      </p:cBhvr>
                                    </p:animEffect>
                                  </p:childTnLst>
                                </p:cTn>
                              </p:par>
                              <p:par>
                                <p:cTn id="110" presetID="17" presetClass="entr" presetSubtype="8" fill="hold" grpId="0" nodeType="withEffect">
                                  <p:stCondLst>
                                    <p:cond delay="0"/>
                                  </p:stCondLst>
                                  <p:childTnLst>
                                    <p:set>
                                      <p:cBhvr>
                                        <p:cTn id="111" dur="500" fill="hold">
                                          <p:stCondLst>
                                            <p:cond delay="0"/>
                                          </p:stCondLst>
                                        </p:cTn>
                                        <p:tgtEl>
                                          <p:spTgt spid="13"/>
                                        </p:tgtEl>
                                        <p:attrNameLst>
                                          <p:attrName>style.visibility</p:attrName>
                                        </p:attrNameLst>
                                      </p:cBhvr>
                                      <p:to>
                                        <p:strVal val="visible"/>
                                      </p:to>
                                    </p:set>
                                    <p:anim calcmode="lin" valueType="num">
                                      <p:cBhvr>
                                        <p:cTn id="112" dur="500" fill="hold"/>
                                        <p:tgtEl>
                                          <p:spTgt spid="13"/>
                                        </p:tgtEl>
                                        <p:attrNameLst>
                                          <p:attrName>ppt_x</p:attrName>
                                        </p:attrNameLst>
                                      </p:cBhvr>
                                      <p:tavLst>
                                        <p:tav tm="0">
                                          <p:val>
                                            <p:strVal val="#ppt_x-#ppt_w/2"/>
                                          </p:val>
                                        </p:tav>
                                        <p:tav tm="100000">
                                          <p:val>
                                            <p:strVal val="#ppt_x"/>
                                          </p:val>
                                        </p:tav>
                                      </p:tavLst>
                                    </p:anim>
                                    <p:anim calcmode="lin" valueType="num">
                                      <p:cBhvr>
                                        <p:cTn id="113" dur="500" fill="hold"/>
                                        <p:tgtEl>
                                          <p:spTgt spid="13"/>
                                        </p:tgtEl>
                                        <p:attrNameLst>
                                          <p:attrName>ppt_y</p:attrName>
                                        </p:attrNameLst>
                                      </p:cBhvr>
                                      <p:tavLst>
                                        <p:tav tm="0">
                                          <p:val>
                                            <p:strVal val="#ppt_y"/>
                                          </p:val>
                                        </p:tav>
                                        <p:tav tm="100000">
                                          <p:val>
                                            <p:strVal val="#ppt_y"/>
                                          </p:val>
                                        </p:tav>
                                      </p:tavLst>
                                    </p:anim>
                                    <p:anim calcmode="lin" valueType="num">
                                      <p:cBhvr>
                                        <p:cTn id="114" dur="500" fill="hold"/>
                                        <p:tgtEl>
                                          <p:spTgt spid="13"/>
                                        </p:tgtEl>
                                        <p:attrNameLst>
                                          <p:attrName>ppt_w</p:attrName>
                                        </p:attrNameLst>
                                      </p:cBhvr>
                                      <p:tavLst>
                                        <p:tav tm="0">
                                          <p:val>
                                            <p:fltVal val="0.000000"/>
                                          </p:val>
                                        </p:tav>
                                        <p:tav tm="100000">
                                          <p:val>
                                            <p:strVal val="#ppt_w"/>
                                          </p:val>
                                        </p:tav>
                                      </p:tavLst>
                                    </p:anim>
                                    <p:anim calcmode="lin" valueType="num">
                                      <p:cBhvr>
                                        <p:cTn id="115"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6" grpId="0" bldLvl="0" animBg="1"/>
      <p:bldP spid="58" grpId="0" bldLvl="0" animBg="1"/>
      <p:bldP spid="62" grpId="0" bldLvl="0" animBg="1"/>
      <p:bldP spid="63" grpId="0" bldLvl="0" animBg="1"/>
      <p:bldP spid="64" grpId="0" bldLvl="0" animBg="1"/>
      <p:bldP spid="65" grpId="0" bldLvl="0" animBg="1"/>
      <p:bldP spid="66" grpId="0" bldLvl="0" animBg="1"/>
      <p:bldP spid="8" grpId="0" bldLvl="0" animBg="1"/>
      <p:bldP spid="1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7950" y="698500"/>
            <a:ext cx="3600450" cy="40005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1">
                <a:ln>
                  <a:noFill/>
                </a:ln>
                <a:solidFill>
                  <a:schemeClr val="lt1"/>
                </a:solidFill>
                <a:effectLst/>
                <a:uLnTx/>
                <a:uFillTx/>
                <a:latin typeface="+mn-ea"/>
                <a:ea typeface="+mn-ea"/>
                <a:cs typeface="+mn-cs"/>
              </a:rPr>
              <a:t>9</a:t>
            </a:r>
            <a:r>
              <a:rPr kumimoji="0" lang="zh-CN" altLang="en-US" sz="2000" b="1" i="0" u="none" strike="noStrike" kern="1200" cap="none" spc="0" normalizeH="0" baseline="0" noProof="1">
                <a:ln>
                  <a:noFill/>
                </a:ln>
                <a:solidFill>
                  <a:schemeClr val="lt1"/>
                </a:solidFill>
                <a:effectLst/>
                <a:uLnTx/>
                <a:uFillTx/>
                <a:latin typeface="+mn-ea"/>
                <a:ea typeface="+mn-ea"/>
                <a:cs typeface="+mn-cs"/>
              </a:rPr>
              <a:t>月学生被诈骗典型案例警示</a:t>
            </a:r>
            <a:endParaRPr kumimoji="0" lang="zh-CN" altLang="en-US" sz="2000" b="1" i="0" u="none" strike="noStrike" kern="1200" cap="none" spc="0" normalizeH="0" baseline="0" noProof="1">
              <a:ln>
                <a:noFill/>
              </a:ln>
              <a:solidFill>
                <a:schemeClr val="lt1"/>
              </a:solidFill>
              <a:effectLst/>
              <a:uLnTx/>
              <a:uFillTx/>
              <a:latin typeface="+mn-ea"/>
              <a:ea typeface="+mn-ea"/>
              <a:cs typeface="+mn-cs"/>
            </a:endParaRPr>
          </a:p>
        </p:txBody>
      </p:sp>
      <p:sp>
        <p:nvSpPr>
          <p:cNvPr id="3" name="文本框 2"/>
          <p:cNvSpPr txBox="1"/>
          <p:nvPr/>
        </p:nvSpPr>
        <p:spPr>
          <a:xfrm>
            <a:off x="179705" y="1131570"/>
            <a:ext cx="8344535" cy="1476375"/>
          </a:xfrm>
          <a:prstGeom prst="rect">
            <a:avLst/>
          </a:prstGeom>
          <a:ln>
            <a:prstDash val="dashDot"/>
          </a:ln>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1">
                <a:ln>
                  <a:noFill/>
                </a:ln>
                <a:solidFill>
                  <a:schemeClr val="dk1"/>
                </a:solidFill>
                <a:effectLst/>
                <a:uLnTx/>
                <a:uFillTx/>
                <a:latin typeface="+mn-lt"/>
                <a:ea typeface="+mn-ea"/>
                <a:cs typeface="+mn-cs"/>
              </a:rPr>
              <a:t>冒充官方客服被骗</a:t>
            </a:r>
            <a:endParaRPr kumimoji="0" lang="en-US" altLang="zh-CN" sz="1800" b="1" i="0" u="none" strike="noStrike" kern="1200" cap="none" spc="0" normalizeH="0" baseline="0" noProof="1">
              <a:ln>
                <a:noFill/>
              </a:ln>
              <a:solidFill>
                <a:schemeClr val="dk1"/>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 typeface="Wingdings" panose="05000000000000000000" charset="0"/>
              <a:buChar char="Ø"/>
              <a:defRPr/>
            </a:pPr>
            <a:r>
              <a:rPr kumimoji="0" lang="en-US" altLang="zh-CN" sz="1800" b="0" i="0" u="none" strike="noStrike" kern="1200" cap="none" spc="0" normalizeH="0" baseline="0" noProof="1">
                <a:ln>
                  <a:noFill/>
                </a:ln>
                <a:solidFill>
                  <a:schemeClr val="dk1"/>
                </a:solidFill>
                <a:effectLst/>
                <a:uLnTx/>
                <a:uFillTx/>
                <a:latin typeface="+mn-lt"/>
                <a:ea typeface="+mn-ea"/>
                <a:cs typeface="+mn-cs"/>
              </a:rPr>
              <a:t>2021</a:t>
            </a:r>
            <a:r>
              <a:rPr kumimoji="0" lang="zh-CN" altLang="en-US" sz="1800" b="0" i="0" u="none" strike="noStrike" kern="1200" cap="none" spc="0" normalizeH="0" baseline="0" noProof="1">
                <a:ln>
                  <a:noFill/>
                </a:ln>
                <a:solidFill>
                  <a:schemeClr val="dk1"/>
                </a:solidFill>
                <a:effectLst/>
                <a:uLnTx/>
                <a:uFillTx/>
                <a:latin typeface="+mn-lt"/>
                <a:ea typeface="+mn-ea"/>
                <a:cs typeface="+mn-cs"/>
              </a:rPr>
              <a:t>年</a:t>
            </a:r>
            <a:r>
              <a:rPr kumimoji="0" lang="en-US" altLang="zh-CN" sz="1800" b="0" i="0" u="none" strike="noStrike" kern="1200" cap="none" spc="0" normalizeH="0" baseline="0" noProof="1">
                <a:ln>
                  <a:noFill/>
                </a:ln>
                <a:solidFill>
                  <a:schemeClr val="dk1"/>
                </a:solidFill>
                <a:effectLst/>
                <a:uLnTx/>
                <a:uFillTx/>
                <a:latin typeface="+mn-lt"/>
                <a:ea typeface="+mn-ea"/>
                <a:cs typeface="+mn-cs"/>
              </a:rPr>
              <a:t>9</a:t>
            </a:r>
            <a:r>
              <a:rPr kumimoji="0" lang="zh-CN" altLang="en-US" sz="1800" b="0" i="0" u="none" strike="noStrike" kern="1200" cap="none" spc="0" normalizeH="0" baseline="0" noProof="1">
                <a:ln>
                  <a:noFill/>
                </a:ln>
                <a:solidFill>
                  <a:schemeClr val="dk1"/>
                </a:solidFill>
                <a:effectLst/>
                <a:uLnTx/>
                <a:uFillTx/>
                <a:latin typeface="+mn-lt"/>
                <a:ea typeface="+mn-ea"/>
                <a:cs typeface="+mn-cs"/>
              </a:rPr>
              <a:t>月</a:t>
            </a:r>
            <a:r>
              <a:rPr kumimoji="0" lang="en-US" altLang="zh-CN" sz="1800" b="0" i="0" u="none" strike="noStrike" kern="1200" cap="none" spc="0" normalizeH="0" baseline="0" noProof="1">
                <a:ln>
                  <a:noFill/>
                </a:ln>
                <a:solidFill>
                  <a:schemeClr val="dk1"/>
                </a:solidFill>
                <a:effectLst/>
                <a:uLnTx/>
                <a:uFillTx/>
                <a:latin typeface="+mn-lt"/>
                <a:ea typeface="+mn-ea"/>
                <a:cs typeface="+mn-cs"/>
              </a:rPr>
              <a:t>1</a:t>
            </a:r>
            <a:r>
              <a:rPr kumimoji="0" lang="zh-CN" altLang="en-US" sz="1800" b="0" i="0" u="none" strike="noStrike" kern="1200" cap="none" spc="0" normalizeH="0" baseline="0" noProof="1">
                <a:ln>
                  <a:noFill/>
                </a:ln>
                <a:solidFill>
                  <a:schemeClr val="dk1"/>
                </a:solidFill>
                <a:effectLst/>
                <a:uLnTx/>
                <a:uFillTx/>
                <a:latin typeface="+mn-lt"/>
                <a:ea typeface="+mn-ea"/>
                <a:cs typeface="+mn-cs"/>
              </a:rPr>
              <a:t>日</a:t>
            </a:r>
            <a:r>
              <a:rPr kumimoji="0" lang="en-US" altLang="zh-CN" sz="1800" b="0" i="0" u="none" strike="noStrike" kern="1200" cap="none" spc="0" normalizeH="0" baseline="0" noProof="1">
                <a:ln>
                  <a:noFill/>
                </a:ln>
                <a:solidFill>
                  <a:schemeClr val="dk1"/>
                </a:solidFill>
                <a:effectLst/>
                <a:uLnTx/>
                <a:uFillTx/>
                <a:latin typeface="+mn-lt"/>
                <a:ea typeface="+mn-ea"/>
                <a:cs typeface="+mn-cs"/>
              </a:rPr>
              <a:t>13</a:t>
            </a:r>
            <a:r>
              <a:rPr kumimoji="0" lang="zh-CN" altLang="en-US" sz="1800" b="0" i="0" u="none" strike="noStrike" kern="1200" cap="none" spc="0" normalizeH="0" baseline="0" noProof="1">
                <a:ln>
                  <a:noFill/>
                </a:ln>
                <a:solidFill>
                  <a:schemeClr val="dk1"/>
                </a:solidFill>
                <a:effectLst/>
                <a:uLnTx/>
                <a:uFillTx/>
                <a:latin typeface="+mn-lt"/>
                <a:ea typeface="+mn-ea"/>
                <a:cs typeface="+mn-cs"/>
              </a:rPr>
              <a:t>时</a:t>
            </a:r>
            <a:r>
              <a:rPr kumimoji="0" lang="en-US" altLang="zh-CN" sz="1800" b="0" i="0" u="none" strike="noStrike" kern="1200" cap="none" spc="0" normalizeH="0" baseline="0" noProof="1">
                <a:ln>
                  <a:noFill/>
                </a:ln>
                <a:solidFill>
                  <a:schemeClr val="dk1"/>
                </a:solidFill>
                <a:effectLst/>
                <a:uLnTx/>
                <a:uFillTx/>
                <a:latin typeface="+mn-lt"/>
                <a:ea typeface="+mn-ea"/>
                <a:cs typeface="+mn-cs"/>
              </a:rPr>
              <a:t>08</a:t>
            </a:r>
            <a:r>
              <a:rPr kumimoji="0" lang="zh-CN" altLang="en-US" sz="1800" b="0" i="0" u="none" strike="noStrike" kern="1200" cap="none" spc="0" normalizeH="0" baseline="0" noProof="1">
                <a:ln>
                  <a:noFill/>
                </a:ln>
                <a:solidFill>
                  <a:schemeClr val="dk1"/>
                </a:solidFill>
                <a:effectLst/>
                <a:uLnTx/>
                <a:uFillTx/>
                <a:latin typeface="+mn-lt"/>
                <a:ea typeface="+mn-ea"/>
                <a:cs typeface="+mn-cs"/>
              </a:rPr>
              <a:t>分，接事主郑同学（广州某大学在校学生）报警，称</a:t>
            </a:r>
            <a:r>
              <a:rPr kumimoji="0" lang="en-US" altLang="zh-CN" sz="1800" b="0" i="0" u="none" strike="noStrike" kern="1200" cap="none" spc="0" normalizeH="0" baseline="0" noProof="1">
                <a:ln>
                  <a:noFill/>
                </a:ln>
                <a:solidFill>
                  <a:schemeClr val="dk1"/>
                </a:solidFill>
                <a:effectLst/>
                <a:uLnTx/>
                <a:uFillTx/>
                <a:latin typeface="+mn-lt"/>
                <a:ea typeface="+mn-ea"/>
                <a:cs typeface="+mn-cs"/>
              </a:rPr>
              <a:t>1</a:t>
            </a:r>
            <a:r>
              <a:rPr kumimoji="0" lang="zh-CN" altLang="en-US" sz="1800" b="0" i="0" u="none" strike="noStrike" kern="1200" cap="none" spc="0" normalizeH="0" baseline="0" noProof="1">
                <a:ln>
                  <a:noFill/>
                </a:ln>
                <a:solidFill>
                  <a:schemeClr val="dk1"/>
                </a:solidFill>
                <a:effectLst/>
                <a:uLnTx/>
                <a:uFillTx/>
                <a:latin typeface="+mn-lt"/>
                <a:ea typeface="+mn-ea"/>
                <a:cs typeface="+mn-cs"/>
              </a:rPr>
              <a:t>个小时前被冒充淘宝客服以取消平台服务验证账号安全为由诈骗电话骗走</a:t>
            </a:r>
            <a:r>
              <a:rPr kumimoji="0" lang="en-US" altLang="zh-CN" sz="1800" b="0" i="0" u="none" strike="noStrike" kern="1200" cap="none" spc="0" normalizeH="0" baseline="0" noProof="1">
                <a:ln>
                  <a:noFill/>
                </a:ln>
                <a:solidFill>
                  <a:schemeClr val="dk1"/>
                </a:solidFill>
                <a:effectLst/>
                <a:uLnTx/>
                <a:uFillTx/>
                <a:latin typeface="+mn-lt"/>
                <a:ea typeface="+mn-ea"/>
                <a:cs typeface="+mn-cs"/>
              </a:rPr>
              <a:t>39700</a:t>
            </a:r>
            <a:r>
              <a:rPr kumimoji="0" lang="zh-CN" altLang="en-US" sz="1800" b="0" i="0" u="none" strike="noStrike" kern="1200" cap="none" spc="0" normalizeH="0" baseline="0" noProof="1">
                <a:ln>
                  <a:noFill/>
                </a:ln>
                <a:solidFill>
                  <a:schemeClr val="dk1"/>
                </a:solidFill>
                <a:effectLst/>
                <a:uLnTx/>
                <a:uFillTx/>
                <a:latin typeface="+mn-lt"/>
                <a:ea typeface="+mn-ea"/>
                <a:cs typeface="+mn-cs"/>
              </a:rPr>
              <a:t>元。</a:t>
            </a:r>
            <a:endParaRPr kumimoji="0" lang="zh-CN" altLang="en-US" sz="1800" b="0" i="0" u="none" strike="noStrike" kern="1200" cap="none" spc="0" normalizeH="0" baseline="0" noProof="1">
              <a:ln>
                <a:noFill/>
              </a:ln>
              <a:solidFill>
                <a:schemeClr val="dk1"/>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 typeface="Wingdings" panose="05000000000000000000" charset="0"/>
              <a:buChar char="Ø"/>
              <a:defRPr/>
            </a:pPr>
            <a:r>
              <a:rPr kumimoji="0" lang="en-US" altLang="zh-CN" sz="1800" b="0" i="0" u="none" strike="noStrike" kern="1200" cap="none" spc="0" normalizeH="0" baseline="0" noProof="1">
                <a:ln>
                  <a:noFill/>
                </a:ln>
                <a:solidFill>
                  <a:schemeClr val="dk1"/>
                </a:solidFill>
                <a:effectLst/>
                <a:uLnTx/>
                <a:uFillTx/>
                <a:latin typeface="+mn-lt"/>
                <a:ea typeface="+mn-ea"/>
                <a:cs typeface="+mn-cs"/>
              </a:rPr>
              <a:t>2021</a:t>
            </a:r>
            <a:r>
              <a:rPr kumimoji="0" lang="zh-CN" altLang="en-US" sz="1800" b="0" i="0" u="none" strike="noStrike" kern="1200" cap="none" spc="0" normalizeH="0" baseline="0" noProof="1">
                <a:ln>
                  <a:noFill/>
                </a:ln>
                <a:solidFill>
                  <a:schemeClr val="dk1"/>
                </a:solidFill>
                <a:effectLst/>
                <a:uLnTx/>
                <a:uFillTx/>
                <a:latin typeface="+mn-lt"/>
                <a:ea typeface="+mn-ea"/>
                <a:cs typeface="+mn-cs"/>
              </a:rPr>
              <a:t>年9月3日22时23分，刘同学（广州某学院大四学生）致电110报警，接到冒充电商客服谎称帮其解除身份绑定，被骗4016元。</a:t>
            </a:r>
            <a:endParaRPr kumimoji="0" lang="zh-CN" altLang="en-US" sz="1800" b="0" i="0" u="none" strike="noStrike" kern="1200" cap="none" spc="0" normalizeH="0" baseline="0" noProof="1">
              <a:ln>
                <a:noFill/>
              </a:ln>
              <a:solidFill>
                <a:schemeClr val="dk1"/>
              </a:solidFill>
              <a:effectLst/>
              <a:uLnTx/>
              <a:uFillTx/>
              <a:latin typeface="+mn-lt"/>
              <a:ea typeface="+mn-ea"/>
              <a:cs typeface="+mn-cs"/>
            </a:endParaRPr>
          </a:p>
        </p:txBody>
      </p:sp>
      <p:sp>
        <p:nvSpPr>
          <p:cNvPr id="8" name="文本框 7"/>
          <p:cNvSpPr txBox="1"/>
          <p:nvPr/>
        </p:nvSpPr>
        <p:spPr>
          <a:xfrm>
            <a:off x="179705" y="2787650"/>
            <a:ext cx="5591175" cy="2030413"/>
          </a:xfrm>
          <a:prstGeom prst="rect">
            <a:avLst/>
          </a:prstGeom>
          <a:ln>
            <a:prstDash val="dash"/>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1">
                <a:ln>
                  <a:noFill/>
                </a:ln>
                <a:solidFill>
                  <a:schemeClr val="dk1"/>
                </a:solidFill>
                <a:effectLst/>
                <a:uLnTx/>
                <a:uFillTx/>
                <a:latin typeface="+mn-lt"/>
                <a:ea typeface="+mn-ea"/>
                <a:cs typeface="+mn-cs"/>
              </a:rPr>
              <a:t>                    </a:t>
            </a:r>
            <a:r>
              <a:rPr kumimoji="0" lang="zh-CN" altLang="en-US" sz="1800" b="1" i="0" u="none" strike="noStrike" kern="1200" cap="none" spc="0" normalizeH="0" baseline="0" noProof="1">
                <a:ln>
                  <a:noFill/>
                </a:ln>
                <a:solidFill>
                  <a:schemeClr val="dk1"/>
                </a:solidFill>
                <a:effectLst/>
                <a:uLnTx/>
                <a:uFillTx/>
                <a:latin typeface="+mn-lt"/>
                <a:ea typeface="+mn-ea"/>
                <a:cs typeface="+mn-cs"/>
              </a:rPr>
              <a:t>在网络上购物被骗</a:t>
            </a:r>
            <a:endParaRPr kumimoji="0" lang="en-US" altLang="zh-CN" sz="1800" b="1" i="0" u="none" strike="noStrike" kern="1200" cap="none" spc="0" normalizeH="0" baseline="0" noProof="1">
              <a:ln>
                <a:noFill/>
              </a:ln>
              <a:solidFill>
                <a:schemeClr val="dk1"/>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 typeface="Wingdings" panose="05000000000000000000" charset="0"/>
              <a:buChar char="Ø"/>
              <a:defRPr/>
            </a:pPr>
            <a:r>
              <a:rPr kumimoji="0" lang="en-US" altLang="zh-CN" sz="1800" b="0" i="0" u="none" strike="noStrike" kern="1200" cap="none" spc="0" normalizeH="0" baseline="0" noProof="1">
                <a:ln>
                  <a:noFill/>
                </a:ln>
                <a:solidFill>
                  <a:schemeClr val="dk1"/>
                </a:solidFill>
                <a:effectLst/>
                <a:uLnTx/>
                <a:uFillTx/>
                <a:latin typeface="+mn-lt"/>
                <a:ea typeface="+mn-ea"/>
                <a:cs typeface="+mn-cs"/>
              </a:rPr>
              <a:t>2021</a:t>
            </a:r>
            <a:r>
              <a:rPr kumimoji="0" lang="zh-CN" altLang="en-US" sz="1800" b="0" i="0" u="none" strike="noStrike" kern="1200" cap="none" spc="0" normalizeH="0" baseline="0" noProof="1">
                <a:ln>
                  <a:noFill/>
                </a:ln>
                <a:solidFill>
                  <a:schemeClr val="dk1"/>
                </a:solidFill>
                <a:effectLst/>
                <a:uLnTx/>
                <a:uFillTx/>
                <a:latin typeface="+mn-lt"/>
                <a:ea typeface="+mn-ea"/>
                <a:cs typeface="+mn-cs"/>
              </a:rPr>
              <a:t>年</a:t>
            </a:r>
            <a:r>
              <a:rPr kumimoji="0" lang="en-US" altLang="zh-CN" sz="1800" b="0" i="0" u="none" strike="noStrike" kern="1200" cap="none" spc="0" normalizeH="0" baseline="0" noProof="1">
                <a:ln>
                  <a:noFill/>
                </a:ln>
                <a:solidFill>
                  <a:schemeClr val="dk1"/>
                </a:solidFill>
                <a:effectLst/>
                <a:uLnTx/>
                <a:uFillTx/>
                <a:latin typeface="+mn-lt"/>
                <a:ea typeface="+mn-ea"/>
                <a:cs typeface="+mn-cs"/>
              </a:rPr>
              <a:t>9</a:t>
            </a:r>
            <a:r>
              <a:rPr kumimoji="0" lang="zh-CN" altLang="en-US" sz="1800" b="0" i="0" u="none" strike="noStrike" kern="1200" cap="none" spc="0" normalizeH="0" baseline="0" noProof="1">
                <a:ln>
                  <a:noFill/>
                </a:ln>
                <a:solidFill>
                  <a:schemeClr val="dk1"/>
                </a:solidFill>
                <a:effectLst/>
                <a:uLnTx/>
                <a:uFillTx/>
                <a:latin typeface="+mn-lt"/>
                <a:ea typeface="+mn-ea"/>
                <a:cs typeface="+mn-cs"/>
              </a:rPr>
              <a:t>月</a:t>
            </a:r>
            <a:r>
              <a:rPr kumimoji="0" lang="en-US" altLang="zh-CN" sz="1800" b="0" i="0" u="none" strike="noStrike" kern="1200" cap="none" spc="0" normalizeH="0" baseline="0" noProof="1">
                <a:ln>
                  <a:noFill/>
                </a:ln>
                <a:solidFill>
                  <a:schemeClr val="dk1"/>
                </a:solidFill>
                <a:effectLst/>
                <a:uLnTx/>
                <a:uFillTx/>
                <a:latin typeface="+mn-lt"/>
                <a:ea typeface="+mn-ea"/>
                <a:cs typeface="+mn-cs"/>
              </a:rPr>
              <a:t>1</a:t>
            </a:r>
            <a:r>
              <a:rPr kumimoji="0" lang="zh-CN" altLang="en-US" sz="1800" b="0" i="0" u="none" strike="noStrike" kern="1200" cap="none" spc="0" normalizeH="0" baseline="0" noProof="1">
                <a:ln>
                  <a:noFill/>
                </a:ln>
                <a:solidFill>
                  <a:schemeClr val="dk1"/>
                </a:solidFill>
                <a:effectLst/>
                <a:uLnTx/>
                <a:uFillTx/>
                <a:latin typeface="+mn-lt"/>
                <a:ea typeface="+mn-ea"/>
                <a:cs typeface="+mn-cs"/>
              </a:rPr>
              <a:t>日</a:t>
            </a:r>
            <a:r>
              <a:rPr kumimoji="0" lang="en-US" altLang="zh-CN" sz="1800" b="0" i="0" u="none" strike="noStrike" kern="1200" cap="none" spc="0" normalizeH="0" baseline="0" noProof="1">
                <a:ln>
                  <a:noFill/>
                </a:ln>
                <a:solidFill>
                  <a:schemeClr val="dk1"/>
                </a:solidFill>
                <a:effectLst/>
                <a:uLnTx/>
                <a:uFillTx/>
                <a:latin typeface="+mn-lt"/>
                <a:ea typeface="+mn-ea"/>
                <a:cs typeface="+mn-cs"/>
              </a:rPr>
              <a:t>13</a:t>
            </a:r>
            <a:r>
              <a:rPr kumimoji="0" lang="zh-CN" altLang="en-US" sz="1800" b="0" i="0" u="none" strike="noStrike" kern="1200" cap="none" spc="0" normalizeH="0" baseline="0" noProof="1">
                <a:ln>
                  <a:noFill/>
                </a:ln>
                <a:solidFill>
                  <a:schemeClr val="dk1"/>
                </a:solidFill>
                <a:effectLst/>
                <a:uLnTx/>
                <a:uFillTx/>
                <a:latin typeface="+mn-lt"/>
                <a:ea typeface="+mn-ea"/>
                <a:cs typeface="+mn-cs"/>
              </a:rPr>
              <a:t>时</a:t>
            </a:r>
            <a:r>
              <a:rPr kumimoji="0" lang="en-US" altLang="zh-CN" sz="1800" b="0" i="0" u="none" strike="noStrike" kern="1200" cap="none" spc="0" normalizeH="0" baseline="0" noProof="1">
                <a:ln>
                  <a:noFill/>
                </a:ln>
                <a:solidFill>
                  <a:schemeClr val="dk1"/>
                </a:solidFill>
                <a:effectLst/>
                <a:uLnTx/>
                <a:uFillTx/>
                <a:latin typeface="+mn-lt"/>
                <a:ea typeface="+mn-ea"/>
                <a:cs typeface="+mn-cs"/>
              </a:rPr>
              <a:t>55</a:t>
            </a:r>
            <a:r>
              <a:rPr kumimoji="0" lang="zh-CN" altLang="en-US" sz="1800" b="0" i="0" u="none" strike="noStrike" kern="1200" cap="none" spc="0" normalizeH="0" baseline="0" noProof="1">
                <a:ln>
                  <a:noFill/>
                </a:ln>
                <a:solidFill>
                  <a:schemeClr val="dk1"/>
                </a:solidFill>
                <a:effectLst/>
                <a:uLnTx/>
                <a:uFillTx/>
                <a:latin typeface="+mn-lt"/>
                <a:ea typeface="+mn-ea"/>
                <a:cs typeface="+mn-cs"/>
              </a:rPr>
              <a:t>分，接事主梁同学（广州某大学学生）报警，称在“闲鱼”网上购买显卡</a:t>
            </a:r>
            <a:r>
              <a:rPr kumimoji="0" lang="zh-CN" altLang="en-US" sz="1800" b="0" i="0" u="sng" strike="noStrike" kern="1200" cap="none" spc="0" normalizeH="0" baseline="0" noProof="1">
                <a:ln>
                  <a:noFill/>
                </a:ln>
                <a:solidFill>
                  <a:schemeClr val="dk1"/>
                </a:solidFill>
                <a:effectLst/>
                <a:uLnTx/>
                <a:uFillTx/>
                <a:latin typeface="+mn-lt"/>
                <a:ea typeface="+mn-ea"/>
                <a:cs typeface="+mn-cs"/>
              </a:rPr>
              <a:t>被虚假交易链接</a:t>
            </a:r>
            <a:r>
              <a:rPr kumimoji="0" lang="zh-CN" altLang="en-US" sz="1800" b="0" i="0" u="none" strike="noStrike" kern="1200" cap="none" spc="0" normalizeH="0" baseline="0" noProof="1">
                <a:ln>
                  <a:noFill/>
                </a:ln>
                <a:solidFill>
                  <a:schemeClr val="dk1"/>
                </a:solidFill>
                <a:effectLst/>
                <a:uLnTx/>
                <a:uFillTx/>
                <a:latin typeface="+mn-lt"/>
                <a:ea typeface="+mn-ea"/>
                <a:cs typeface="+mn-cs"/>
              </a:rPr>
              <a:t>骗走</a:t>
            </a:r>
            <a:r>
              <a:rPr kumimoji="0" lang="en-US" altLang="zh-CN" sz="1800" b="0" i="0" u="none" strike="noStrike" kern="1200" cap="none" spc="0" normalizeH="0" baseline="0" noProof="1">
                <a:ln>
                  <a:noFill/>
                </a:ln>
                <a:solidFill>
                  <a:schemeClr val="dk1"/>
                </a:solidFill>
                <a:effectLst/>
                <a:uLnTx/>
                <a:uFillTx/>
                <a:latin typeface="+mn-lt"/>
                <a:ea typeface="+mn-ea"/>
                <a:cs typeface="+mn-cs"/>
              </a:rPr>
              <a:t>11200</a:t>
            </a:r>
            <a:r>
              <a:rPr kumimoji="0" lang="zh-CN" altLang="en-US" sz="1800" b="0" i="0" u="none" strike="noStrike" kern="1200" cap="none" spc="0" normalizeH="0" baseline="0" noProof="1">
                <a:ln>
                  <a:noFill/>
                </a:ln>
                <a:solidFill>
                  <a:schemeClr val="dk1"/>
                </a:solidFill>
                <a:effectLst/>
                <a:uLnTx/>
                <a:uFillTx/>
                <a:latin typeface="+mn-lt"/>
                <a:ea typeface="+mn-ea"/>
                <a:cs typeface="+mn-cs"/>
              </a:rPr>
              <a:t>元，番禺分局小谷围派出所接案。</a:t>
            </a:r>
            <a:endParaRPr kumimoji="0" lang="zh-CN" altLang="en-US" sz="1800" b="0" i="0" u="none" strike="noStrike" kern="1200" cap="none" spc="0" normalizeH="0" baseline="0" noProof="1">
              <a:ln>
                <a:noFill/>
              </a:ln>
              <a:solidFill>
                <a:schemeClr val="dk1"/>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 typeface="Wingdings" panose="05000000000000000000" charset="0"/>
              <a:buChar char="Ø"/>
              <a:defRPr/>
            </a:pPr>
            <a:r>
              <a:rPr kumimoji="0" lang="en-US" altLang="zh-CN" sz="1800" b="0" i="0" u="none" strike="noStrike" kern="1200" cap="none" spc="0" normalizeH="0" baseline="0" noProof="1">
                <a:ln>
                  <a:noFill/>
                </a:ln>
                <a:solidFill>
                  <a:schemeClr val="dk1"/>
                </a:solidFill>
                <a:effectLst/>
                <a:uLnTx/>
                <a:uFillTx/>
                <a:latin typeface="+mn-lt"/>
                <a:ea typeface="+mn-ea"/>
                <a:cs typeface="+mn-cs"/>
              </a:rPr>
              <a:t>2021</a:t>
            </a:r>
            <a:r>
              <a:rPr kumimoji="0" lang="zh-CN" altLang="en-US" sz="1800" b="0" i="0" u="none" strike="noStrike" kern="1200" cap="none" spc="0" normalizeH="0" baseline="0" noProof="1">
                <a:ln>
                  <a:noFill/>
                </a:ln>
                <a:solidFill>
                  <a:schemeClr val="dk1"/>
                </a:solidFill>
                <a:effectLst/>
                <a:uLnTx/>
                <a:uFillTx/>
                <a:latin typeface="+mn-lt"/>
                <a:ea typeface="+mn-ea"/>
                <a:cs typeface="+mn-cs"/>
              </a:rPr>
              <a:t>年9月4日0时40分，冯同学（广州某职业技术学校大一新生）致电110报警，在抖音看到可以利用京东漏洞购买苹果手机，被骗960元。</a:t>
            </a:r>
            <a:endParaRPr kumimoji="0" lang="zh-CN" altLang="en-US" sz="1800" b="0" i="0" u="none" strike="noStrike" kern="1200" cap="none" spc="0" normalizeH="0" baseline="0" noProof="1">
              <a:ln>
                <a:noFill/>
              </a:ln>
              <a:solidFill>
                <a:schemeClr val="dk1"/>
              </a:solidFill>
              <a:effectLst/>
              <a:uLnTx/>
              <a:uFillTx/>
              <a:latin typeface="+mn-lt"/>
              <a:ea typeface="+mn-ea"/>
              <a:cs typeface="+mn-cs"/>
            </a:endParaRPr>
          </a:p>
        </p:txBody>
      </p:sp>
      <p:pic>
        <p:nvPicPr>
          <p:cNvPr id="41989" name="图片 6" descr="C:/Users/Administrator/AppData/Local/Temp/picturecompress_20211215172424/output_54.jpgoutput_54"/>
          <p:cNvPicPr>
            <a:picLocks noChangeAspect="1"/>
          </p:cNvPicPr>
          <p:nvPr/>
        </p:nvPicPr>
        <p:blipFill>
          <a:blip r:embed="rId1">
            <a:clrChange>
              <a:clrFrom>
                <a:srgbClr val="FFFFFF"/>
              </a:clrFrom>
              <a:clrTo>
                <a:srgbClr val="FFFFFF">
                  <a:alpha val="0"/>
                </a:srgbClr>
              </a:clrTo>
            </a:clrChange>
          </a:blip>
          <a:srcRect t="-388"/>
          <a:stretch>
            <a:fillRect/>
          </a:stretch>
        </p:blipFill>
        <p:spPr>
          <a:xfrm>
            <a:off x="6228080" y="3147695"/>
            <a:ext cx="2442845" cy="1590040"/>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65100" y="700088"/>
            <a:ext cx="6475413" cy="2306638"/>
          </a:xfrm>
          <a:prstGeom prst="rect">
            <a:avLst/>
          </a:prstGeom>
          <a:ln>
            <a:prstDash val="dashDot"/>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1">
                <a:ln>
                  <a:noFill/>
                </a:ln>
                <a:solidFill>
                  <a:schemeClr val="dk1"/>
                </a:solidFill>
                <a:effectLst/>
                <a:uLnTx/>
                <a:uFillTx/>
                <a:latin typeface="+mn-lt"/>
                <a:ea typeface="+mn-ea"/>
                <a:cs typeface="+mn-cs"/>
              </a:rPr>
              <a:t>网上交易游戏账号被骗</a:t>
            </a:r>
            <a:endParaRPr kumimoji="0" lang="en-US" altLang="zh-CN" sz="1800" b="1" i="0" u="none" strike="noStrike" kern="1200" cap="none" spc="0" normalizeH="0" baseline="0" noProof="1">
              <a:ln>
                <a:noFill/>
              </a:ln>
              <a:solidFill>
                <a:schemeClr val="dk1"/>
              </a:solidFill>
              <a:effectLst/>
              <a:uLnTx/>
              <a:uFillTx/>
              <a:latin typeface="+mn-lt"/>
              <a:ea typeface="+mn-ea"/>
              <a:cs typeface="+mn-cs"/>
            </a:endParaRPr>
          </a:p>
          <a:p>
            <a:pPr marL="0" marR="0" lvl="0" indent="0" algn="ctr" defTabSz="914400" rtl="0" eaLnBrk="1" fontAlgn="auto" latinLnBrk="0" hangingPunct="1">
              <a:lnSpc>
                <a:spcPct val="100000"/>
              </a:lnSpc>
              <a:spcBef>
                <a:spcPct val="0"/>
              </a:spcBef>
              <a:spcAft>
                <a:spcPct val="0"/>
              </a:spcAft>
              <a:buClrTx/>
              <a:buSzTx/>
              <a:buFont typeface="Wingdings" panose="05000000000000000000" charset="0"/>
              <a:buChar char="Ø"/>
              <a:defRPr/>
            </a:pPr>
            <a:r>
              <a:rPr kumimoji="0" lang="en-US" altLang="zh-CN" sz="1800" b="0" i="0" u="none" strike="noStrike" kern="1200" cap="none" spc="0" normalizeH="0" baseline="0" noProof="1">
                <a:ln>
                  <a:noFill/>
                </a:ln>
                <a:solidFill>
                  <a:schemeClr val="dk1"/>
                </a:solidFill>
                <a:effectLst/>
                <a:uLnTx/>
                <a:uFillTx/>
                <a:latin typeface="+mn-lt"/>
                <a:ea typeface="+mn-ea"/>
                <a:cs typeface="+mn-cs"/>
              </a:rPr>
              <a:t>  2021</a:t>
            </a:r>
            <a:r>
              <a:rPr kumimoji="0" lang="zh-CN" altLang="en-US" sz="1800" b="0" i="0" u="none" strike="noStrike" kern="1200" cap="none" spc="0" normalizeH="0" baseline="0" noProof="1">
                <a:ln>
                  <a:noFill/>
                </a:ln>
                <a:solidFill>
                  <a:schemeClr val="dk1"/>
                </a:solidFill>
                <a:effectLst/>
                <a:uLnTx/>
                <a:uFillTx/>
                <a:latin typeface="+mn-lt"/>
                <a:ea typeface="+mn-ea"/>
                <a:cs typeface="+mn-cs"/>
              </a:rPr>
              <a:t>年</a:t>
            </a:r>
            <a:r>
              <a:rPr kumimoji="0" lang="en-US" altLang="zh-CN" sz="1800" b="0" i="0" u="none" strike="noStrike" kern="1200" cap="none" spc="0" normalizeH="0" baseline="0" noProof="1">
                <a:ln>
                  <a:noFill/>
                </a:ln>
                <a:solidFill>
                  <a:schemeClr val="dk1"/>
                </a:solidFill>
                <a:effectLst/>
                <a:uLnTx/>
                <a:uFillTx/>
                <a:latin typeface="+mn-lt"/>
                <a:ea typeface="+mn-ea"/>
                <a:cs typeface="+mn-cs"/>
              </a:rPr>
              <a:t>9</a:t>
            </a:r>
            <a:r>
              <a:rPr kumimoji="0" lang="zh-CN" altLang="en-US" sz="1800" b="0" i="0" u="none" strike="noStrike" kern="1200" cap="none" spc="0" normalizeH="0" baseline="0" noProof="1">
                <a:ln>
                  <a:noFill/>
                </a:ln>
                <a:solidFill>
                  <a:schemeClr val="dk1"/>
                </a:solidFill>
                <a:effectLst/>
                <a:uLnTx/>
                <a:uFillTx/>
                <a:latin typeface="+mn-lt"/>
                <a:ea typeface="+mn-ea"/>
                <a:cs typeface="+mn-cs"/>
              </a:rPr>
              <a:t>月</a:t>
            </a:r>
            <a:r>
              <a:rPr kumimoji="0" lang="en-US" altLang="zh-CN" sz="1800" b="0" i="0" u="none" strike="noStrike" kern="1200" cap="none" spc="0" normalizeH="0" baseline="0" noProof="1">
                <a:ln>
                  <a:noFill/>
                </a:ln>
                <a:solidFill>
                  <a:schemeClr val="dk1"/>
                </a:solidFill>
                <a:effectLst/>
                <a:uLnTx/>
                <a:uFillTx/>
                <a:latin typeface="+mn-lt"/>
                <a:ea typeface="+mn-ea"/>
                <a:cs typeface="+mn-cs"/>
              </a:rPr>
              <a:t>1</a:t>
            </a:r>
            <a:r>
              <a:rPr kumimoji="0" lang="zh-CN" altLang="en-US" sz="1800" b="0" i="0" u="none" strike="noStrike" kern="1200" cap="none" spc="0" normalizeH="0" baseline="0" noProof="1">
                <a:ln>
                  <a:noFill/>
                </a:ln>
                <a:solidFill>
                  <a:schemeClr val="dk1"/>
                </a:solidFill>
                <a:effectLst/>
                <a:uLnTx/>
                <a:uFillTx/>
                <a:latin typeface="+mn-lt"/>
                <a:ea typeface="+mn-ea"/>
                <a:cs typeface="+mn-cs"/>
              </a:rPr>
              <a:t>日</a:t>
            </a:r>
            <a:r>
              <a:rPr kumimoji="0" lang="en-US" altLang="zh-CN" sz="1800" b="0" i="0" u="none" strike="noStrike" kern="1200" cap="none" spc="0" normalizeH="0" baseline="0" noProof="1">
                <a:ln>
                  <a:noFill/>
                </a:ln>
                <a:solidFill>
                  <a:schemeClr val="dk1"/>
                </a:solidFill>
                <a:effectLst/>
                <a:uLnTx/>
                <a:uFillTx/>
                <a:latin typeface="+mn-lt"/>
                <a:ea typeface="+mn-ea"/>
                <a:cs typeface="+mn-cs"/>
              </a:rPr>
              <a:t>14</a:t>
            </a:r>
            <a:r>
              <a:rPr kumimoji="0" lang="zh-CN" altLang="en-US" sz="1800" b="0" i="0" u="none" strike="noStrike" kern="1200" cap="none" spc="0" normalizeH="0" baseline="0" noProof="1">
                <a:ln>
                  <a:noFill/>
                </a:ln>
                <a:solidFill>
                  <a:schemeClr val="dk1"/>
                </a:solidFill>
                <a:effectLst/>
                <a:uLnTx/>
                <a:uFillTx/>
                <a:latin typeface="+mn-lt"/>
                <a:ea typeface="+mn-ea"/>
                <a:cs typeface="+mn-cs"/>
              </a:rPr>
              <a:t>时</a:t>
            </a:r>
            <a:r>
              <a:rPr kumimoji="0" lang="en-US" altLang="zh-CN" sz="1800" b="0" i="0" u="none" strike="noStrike" kern="1200" cap="none" spc="0" normalizeH="0" baseline="0" noProof="1">
                <a:ln>
                  <a:noFill/>
                </a:ln>
                <a:solidFill>
                  <a:schemeClr val="dk1"/>
                </a:solidFill>
                <a:effectLst/>
                <a:uLnTx/>
                <a:uFillTx/>
                <a:latin typeface="+mn-lt"/>
                <a:ea typeface="+mn-ea"/>
                <a:cs typeface="+mn-cs"/>
              </a:rPr>
              <a:t>11</a:t>
            </a:r>
            <a:r>
              <a:rPr kumimoji="0" lang="zh-CN" altLang="en-US" sz="1800" b="0" i="0" u="none" strike="noStrike" kern="1200" cap="none" spc="0" normalizeH="0" baseline="0" noProof="1">
                <a:ln>
                  <a:noFill/>
                </a:ln>
                <a:solidFill>
                  <a:schemeClr val="dk1"/>
                </a:solidFill>
                <a:effectLst/>
                <a:uLnTx/>
                <a:uFillTx/>
                <a:latin typeface="+mn-lt"/>
                <a:ea typeface="+mn-ea"/>
                <a:cs typeface="+mn-cs"/>
              </a:rPr>
              <a:t>分，广州某学院国际教育学院在校生 何同学 报警</a:t>
            </a:r>
            <a:r>
              <a:rPr kumimoji="0" lang="zh-CN" altLang="en-US" sz="1800" b="1" i="0" u="none" strike="noStrike" kern="1200" cap="none" spc="0" normalizeH="0" baseline="0" noProof="1">
                <a:ln>
                  <a:noFill/>
                </a:ln>
                <a:solidFill>
                  <a:schemeClr val="dk1"/>
                </a:solidFill>
                <a:effectLst/>
                <a:uLnTx/>
                <a:uFillTx/>
                <a:latin typeface="+mn-lt"/>
                <a:ea typeface="+mn-ea"/>
                <a:cs typeface="+mn-cs"/>
              </a:rPr>
              <a:t>网上交易游戏账号</a:t>
            </a:r>
            <a:r>
              <a:rPr kumimoji="0" lang="zh-CN" altLang="en-US" sz="1800" b="0" i="0" u="none" strike="noStrike" kern="1200" cap="none" spc="0" normalizeH="0" baseline="0" noProof="1">
                <a:ln>
                  <a:noFill/>
                </a:ln>
                <a:solidFill>
                  <a:schemeClr val="dk1"/>
                </a:solidFill>
                <a:effectLst/>
                <a:uLnTx/>
                <a:uFillTx/>
                <a:latin typeface="+mn-lt"/>
                <a:ea typeface="+mn-ea"/>
                <a:cs typeface="+mn-cs"/>
              </a:rPr>
              <a:t>被骗</a:t>
            </a:r>
            <a:r>
              <a:rPr kumimoji="0" lang="en-US" altLang="zh-CN" sz="1800" b="0" i="0" u="none" strike="noStrike" kern="1200" cap="none" spc="0" normalizeH="0" baseline="0" noProof="1">
                <a:ln>
                  <a:noFill/>
                </a:ln>
                <a:solidFill>
                  <a:schemeClr val="dk1"/>
                </a:solidFill>
                <a:effectLst/>
                <a:uLnTx/>
                <a:uFillTx/>
                <a:latin typeface="+mn-lt"/>
                <a:ea typeface="+mn-ea"/>
                <a:cs typeface="+mn-cs"/>
              </a:rPr>
              <a:t>8000</a:t>
            </a:r>
            <a:r>
              <a:rPr kumimoji="0" lang="zh-CN" altLang="en-US" sz="1800" b="0" i="0" u="none" strike="noStrike" kern="1200" cap="none" spc="0" normalizeH="0" baseline="0" noProof="1">
                <a:ln>
                  <a:noFill/>
                </a:ln>
                <a:solidFill>
                  <a:schemeClr val="dk1"/>
                </a:solidFill>
                <a:effectLst/>
                <a:uLnTx/>
                <a:uFillTx/>
                <a:latin typeface="+mn-lt"/>
                <a:ea typeface="+mn-ea"/>
                <a:cs typeface="+mn-cs"/>
              </a:rPr>
              <a:t>元，花都合益所接案。</a:t>
            </a:r>
            <a:endParaRPr kumimoji="0" lang="zh-CN" altLang="en-US" sz="1800" b="0" i="0" u="none" strike="noStrike" kern="1200" cap="none" spc="0" normalizeH="0" baseline="0" noProof="1">
              <a:ln>
                <a:noFill/>
              </a:ln>
              <a:solidFill>
                <a:schemeClr val="dk1"/>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 typeface="Wingdings" panose="05000000000000000000" charset="0"/>
              <a:buChar char="Ø"/>
              <a:defRPr/>
            </a:pPr>
            <a:r>
              <a:rPr kumimoji="0" lang="en-US" altLang="zh-CN" sz="1800" b="0" i="0" u="none" strike="noStrike" kern="1200" cap="none" spc="0" normalizeH="0" baseline="0" noProof="1">
                <a:ln>
                  <a:noFill/>
                </a:ln>
                <a:solidFill>
                  <a:schemeClr val="dk1"/>
                </a:solidFill>
                <a:effectLst/>
                <a:uLnTx/>
                <a:uFillTx/>
                <a:latin typeface="+mn-lt"/>
                <a:ea typeface="+mn-ea"/>
                <a:cs typeface="+mn-cs"/>
              </a:rPr>
              <a:t>   2021</a:t>
            </a:r>
            <a:r>
              <a:rPr kumimoji="0" lang="zh-CN" altLang="en-US" sz="1800" b="0" i="0" u="none" strike="noStrike" kern="1200" cap="none" spc="0" normalizeH="0" baseline="0" noProof="1">
                <a:ln>
                  <a:noFill/>
                </a:ln>
                <a:solidFill>
                  <a:schemeClr val="dk1"/>
                </a:solidFill>
                <a:effectLst/>
                <a:uLnTx/>
                <a:uFillTx/>
                <a:latin typeface="+mn-lt"/>
                <a:ea typeface="+mn-ea"/>
                <a:cs typeface="+mn-cs"/>
              </a:rPr>
              <a:t>年9月1日13时16分，接事主余同学（广州某学院大一新生）报警，称</a:t>
            </a:r>
            <a:r>
              <a:rPr kumimoji="0" lang="zh-CN" altLang="en-US" sz="1800" b="1" i="0" u="none" strike="noStrike" kern="1200" cap="none" spc="0" normalizeH="0" baseline="0" noProof="1">
                <a:ln>
                  <a:noFill/>
                </a:ln>
                <a:solidFill>
                  <a:schemeClr val="dk1"/>
                </a:solidFill>
                <a:effectLst/>
                <a:uLnTx/>
                <a:uFillTx/>
                <a:latin typeface="+mn-lt"/>
                <a:ea typeface="+mn-ea"/>
                <a:cs typeface="+mn-cs"/>
              </a:rPr>
              <a:t>出售游戏账号被客服以冻结账号</a:t>
            </a:r>
            <a:r>
              <a:rPr kumimoji="0" lang="zh-CN" altLang="en-US" sz="1800" b="0" i="0" u="none" strike="noStrike" kern="1200" cap="none" spc="0" normalizeH="0" baseline="0" noProof="1">
                <a:ln>
                  <a:noFill/>
                </a:ln>
                <a:solidFill>
                  <a:schemeClr val="dk1"/>
                </a:solidFill>
                <a:effectLst/>
                <a:uLnTx/>
                <a:uFillTx/>
                <a:latin typeface="+mn-lt"/>
                <a:ea typeface="+mn-ea"/>
                <a:cs typeface="+mn-cs"/>
              </a:rPr>
              <a:t>为由骗走6750元，事主迟点自行去天河分局天园所备案处理。</a:t>
            </a:r>
            <a:endParaRPr kumimoji="0" lang="zh-CN" altLang="en-US" sz="1800" b="0" i="0" u="none" strike="noStrike" kern="1200" cap="none" spc="0" normalizeH="0" baseline="0" noProof="1">
              <a:ln>
                <a:noFill/>
              </a:ln>
              <a:solidFill>
                <a:schemeClr val="dk1"/>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 typeface="Wingdings" panose="05000000000000000000" charset="0"/>
              <a:buChar char="Ø"/>
              <a:defRPr/>
            </a:pPr>
            <a:r>
              <a:rPr kumimoji="0" lang="en-US" altLang="zh-CN" sz="1800" b="0" i="0" u="none" strike="noStrike" kern="1200" cap="none" spc="0" normalizeH="0" baseline="0" noProof="1">
                <a:ln>
                  <a:noFill/>
                </a:ln>
                <a:solidFill>
                  <a:schemeClr val="dk1"/>
                </a:solidFill>
                <a:effectLst/>
                <a:uLnTx/>
                <a:uFillTx/>
                <a:latin typeface="+mn-lt"/>
                <a:ea typeface="+mn-ea"/>
                <a:cs typeface="+mn-cs"/>
              </a:rPr>
              <a:t>2021</a:t>
            </a:r>
            <a:r>
              <a:rPr kumimoji="0" lang="zh-CN" altLang="en-US" sz="1800" b="0" i="0" u="none" strike="noStrike" kern="1200" cap="none" spc="0" normalizeH="0" baseline="0" noProof="1">
                <a:ln>
                  <a:noFill/>
                </a:ln>
                <a:solidFill>
                  <a:schemeClr val="dk1"/>
                </a:solidFill>
                <a:effectLst/>
                <a:uLnTx/>
                <a:uFillTx/>
                <a:latin typeface="+mn-lt"/>
                <a:ea typeface="+mn-ea"/>
                <a:cs typeface="+mn-cs"/>
              </a:rPr>
              <a:t>年9月3日21时03分，刘同学（广东某职业技术学院）致电110报警，在网上购买游戏账号，被骗17000元。</a:t>
            </a:r>
            <a:endParaRPr kumimoji="0" lang="zh-CN" altLang="en-US" sz="1800" b="0" i="0" u="none" strike="noStrike" kern="1200" cap="none" spc="0" normalizeH="0" baseline="0" noProof="1">
              <a:ln>
                <a:noFill/>
              </a:ln>
              <a:solidFill>
                <a:schemeClr val="dk1"/>
              </a:solidFill>
              <a:effectLst/>
              <a:uLnTx/>
              <a:uFillTx/>
              <a:latin typeface="+mn-lt"/>
              <a:ea typeface="+mn-ea"/>
              <a:cs typeface="+mn-cs"/>
            </a:endParaRPr>
          </a:p>
        </p:txBody>
      </p:sp>
      <p:sp>
        <p:nvSpPr>
          <p:cNvPr id="8" name="文本框 7"/>
          <p:cNvSpPr txBox="1"/>
          <p:nvPr/>
        </p:nvSpPr>
        <p:spPr>
          <a:xfrm>
            <a:off x="165100" y="3076575"/>
            <a:ext cx="5772150" cy="2030413"/>
          </a:xfrm>
          <a:prstGeom prst="rect">
            <a:avLst/>
          </a:prstGeom>
          <a:ln>
            <a:prstDash val="dash"/>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charset="0"/>
              <a:buChar char="Ø"/>
              <a:defRPr/>
            </a:pPr>
            <a:r>
              <a:rPr kumimoji="0" lang="zh-CN" altLang="en-US" sz="1800" b="0" i="0" u="none" strike="noStrike" kern="1200" cap="none" spc="0" normalizeH="0" baseline="0" noProof="1">
                <a:ln>
                  <a:noFill/>
                </a:ln>
                <a:solidFill>
                  <a:schemeClr val="dk1"/>
                </a:solidFill>
                <a:effectLst/>
                <a:uLnTx/>
                <a:uFillTx/>
                <a:latin typeface="+mn-lt"/>
                <a:ea typeface="+mn-ea"/>
                <a:cs typeface="+mn-cs"/>
              </a:rPr>
              <a:t>            </a:t>
            </a:r>
            <a:r>
              <a:rPr kumimoji="0" lang="zh-CN" sz="1800" b="1" i="0" u="none" strike="noStrike" kern="1200" cap="none" spc="0" normalizeH="0" baseline="0" noProof="1">
                <a:ln>
                  <a:noFill/>
                </a:ln>
                <a:solidFill>
                  <a:schemeClr val="dk1"/>
                </a:solidFill>
                <a:effectLst/>
                <a:uLnTx/>
                <a:uFillTx/>
                <a:latin typeface="+mn-lt"/>
                <a:ea typeface="+mn-ea"/>
                <a:cs typeface="+mn-cs"/>
              </a:rPr>
              <a:t>被</a:t>
            </a:r>
            <a:r>
              <a:rPr kumimoji="0" lang="zh-CN" altLang="en-US" sz="1800" b="1" i="0" u="none" strike="noStrike" kern="1200" cap="none" spc="0" normalizeH="0" baseline="0" noProof="1">
                <a:ln>
                  <a:noFill/>
                </a:ln>
                <a:solidFill>
                  <a:schemeClr val="dk1"/>
                </a:solidFill>
                <a:effectLst/>
                <a:uLnTx/>
                <a:uFillTx/>
                <a:latin typeface="+mn-lt"/>
                <a:ea typeface="+mn-ea"/>
                <a:cs typeface="+mn-cs"/>
              </a:rPr>
              <a:t>网上</a:t>
            </a:r>
            <a:r>
              <a:rPr kumimoji="0" lang="zh-CN" sz="1800" b="1" i="0" u="none" strike="noStrike" kern="1200" cap="none" spc="0" normalizeH="0" baseline="0" noProof="1">
                <a:ln>
                  <a:noFill/>
                </a:ln>
                <a:solidFill>
                  <a:schemeClr val="dk1"/>
                </a:solidFill>
                <a:effectLst/>
                <a:uLnTx/>
                <a:uFillTx/>
                <a:latin typeface="+mn-lt"/>
                <a:ea typeface="+mn-ea"/>
                <a:cs typeface="+mn-cs"/>
              </a:rPr>
              <a:t>冒充的</a:t>
            </a:r>
            <a:r>
              <a:rPr kumimoji="0" lang="en-US" altLang="zh-CN" sz="1800" b="1" i="0" u="none" strike="noStrike" kern="1200" cap="none" spc="0" normalizeH="0" baseline="0" noProof="1">
                <a:ln>
                  <a:noFill/>
                </a:ln>
                <a:solidFill>
                  <a:schemeClr val="dk1"/>
                </a:solidFill>
                <a:effectLst/>
                <a:uLnTx/>
                <a:uFillTx/>
                <a:latin typeface="+mn-lt"/>
                <a:ea typeface="+mn-ea"/>
                <a:cs typeface="+mn-cs"/>
              </a:rPr>
              <a:t>“</a:t>
            </a:r>
            <a:r>
              <a:rPr kumimoji="0" lang="zh-CN" altLang="en-US" sz="1800" b="1" i="0" u="none" strike="noStrike" kern="1200" cap="none" spc="0" normalizeH="0" baseline="0" noProof="1">
                <a:ln>
                  <a:noFill/>
                </a:ln>
                <a:solidFill>
                  <a:schemeClr val="dk1"/>
                </a:solidFill>
                <a:effectLst/>
                <a:uLnTx/>
                <a:uFillTx/>
                <a:latin typeface="+mn-lt"/>
                <a:ea typeface="+mn-ea"/>
                <a:cs typeface="+mn-cs"/>
              </a:rPr>
              <a:t>熟人</a:t>
            </a:r>
            <a:r>
              <a:rPr kumimoji="0" lang="en-US" altLang="zh-CN" sz="1800" b="1" i="0" u="none" strike="noStrike" kern="1200" cap="none" spc="0" normalizeH="0" baseline="0" noProof="1">
                <a:ln>
                  <a:noFill/>
                </a:ln>
                <a:solidFill>
                  <a:schemeClr val="dk1"/>
                </a:solidFill>
                <a:effectLst/>
                <a:uLnTx/>
                <a:uFillTx/>
                <a:latin typeface="+mn-lt"/>
                <a:ea typeface="+mn-ea"/>
                <a:cs typeface="+mn-cs"/>
              </a:rPr>
              <a:t>”</a:t>
            </a:r>
            <a:r>
              <a:rPr kumimoji="0" lang="zh-CN" altLang="en-US" sz="1800" b="1" i="0" u="none" strike="noStrike" kern="1200" cap="none" spc="0" normalizeH="0" baseline="0" noProof="1">
                <a:ln>
                  <a:noFill/>
                </a:ln>
                <a:solidFill>
                  <a:schemeClr val="dk1"/>
                </a:solidFill>
                <a:effectLst/>
                <a:uLnTx/>
                <a:uFillTx/>
                <a:latin typeface="+mn-lt"/>
                <a:ea typeface="+mn-ea"/>
                <a:cs typeface="+mn-cs"/>
              </a:rPr>
              <a:t>诈骗</a:t>
            </a:r>
            <a:br>
              <a:rPr kumimoji="0" lang="zh-CN" sz="1800" b="1" i="0" u="none" strike="noStrike" kern="1200" cap="none" spc="0" normalizeH="0" baseline="0" noProof="0" dirty="0">
                <a:ln>
                  <a:noFill/>
                </a:ln>
                <a:solidFill>
                  <a:schemeClr val="dk1"/>
                </a:solidFill>
                <a:effectLst/>
                <a:uLnTx/>
                <a:uFillTx/>
                <a:latin typeface="+mn-lt"/>
                <a:ea typeface="+mn-ea"/>
                <a:cs typeface="+mn-cs"/>
              </a:rPr>
            </a:br>
            <a:r>
              <a:rPr kumimoji="0" lang="en-US" sz="1800" b="0" i="0" u="none" strike="noStrike" kern="1200" cap="none" spc="0" normalizeH="0" baseline="0" noProof="1">
                <a:ln>
                  <a:noFill/>
                </a:ln>
                <a:solidFill>
                  <a:schemeClr val="dk1"/>
                </a:solidFill>
                <a:effectLst/>
                <a:uLnTx/>
                <a:uFillTx/>
                <a:latin typeface="+mn-lt"/>
                <a:ea typeface="+mn-ea"/>
                <a:cs typeface="+mn-cs"/>
              </a:rPr>
              <a:t>2021</a:t>
            </a:r>
            <a:r>
              <a:rPr kumimoji="0" lang="zh-CN" altLang="en-US" sz="1800" b="0" i="0" u="none" strike="noStrike" kern="1200" cap="none" spc="0" normalizeH="0" baseline="0" noProof="1">
                <a:ln>
                  <a:noFill/>
                </a:ln>
                <a:solidFill>
                  <a:schemeClr val="dk1"/>
                </a:solidFill>
                <a:effectLst/>
                <a:uLnTx/>
                <a:uFillTx/>
                <a:latin typeface="+mn-lt"/>
                <a:ea typeface="+mn-ea"/>
                <a:cs typeface="+mn-cs"/>
              </a:rPr>
              <a:t>年</a:t>
            </a:r>
            <a:r>
              <a:rPr kumimoji="0" sz="1800" b="0" i="0" u="none" strike="noStrike" kern="1200" cap="none" spc="0" normalizeH="0" baseline="0" noProof="1">
                <a:ln>
                  <a:noFill/>
                </a:ln>
                <a:solidFill>
                  <a:schemeClr val="dk1"/>
                </a:solidFill>
                <a:effectLst/>
                <a:uLnTx/>
                <a:uFillTx/>
                <a:latin typeface="+mn-lt"/>
                <a:ea typeface="+mn-ea"/>
                <a:cs typeface="+mn-cs"/>
              </a:rPr>
              <a:t>9月3日15时09分，周</a:t>
            </a:r>
            <a:r>
              <a:rPr kumimoji="0" lang="zh-CN" sz="1800" b="0" i="0" u="none" strike="noStrike" kern="1200" cap="none" spc="0" normalizeH="0" baseline="0" noProof="1">
                <a:ln>
                  <a:noFill/>
                </a:ln>
                <a:solidFill>
                  <a:schemeClr val="dk1"/>
                </a:solidFill>
                <a:effectLst/>
                <a:uLnTx/>
                <a:uFillTx/>
                <a:latin typeface="+mn-lt"/>
                <a:ea typeface="+mn-ea"/>
                <a:cs typeface="+mn-cs"/>
              </a:rPr>
              <a:t>同学</a:t>
            </a:r>
            <a:r>
              <a:rPr kumimoji="0" sz="1800" b="0" i="0" u="none" strike="noStrike" kern="1200" cap="none" spc="0" normalizeH="0" baseline="0" noProof="1">
                <a:ln>
                  <a:noFill/>
                </a:ln>
                <a:solidFill>
                  <a:schemeClr val="dk1"/>
                </a:solidFill>
                <a:effectLst/>
                <a:uLnTx/>
                <a:uFillTx/>
                <a:latin typeface="+mn-lt"/>
                <a:ea typeface="+mn-ea"/>
                <a:cs typeface="+mn-cs"/>
              </a:rPr>
              <a:t>（</a:t>
            </a:r>
            <a:r>
              <a:rPr sz="1800" strike="noStrike" noProof="1">
                <a:ln>
                  <a:noFill/>
                </a:ln>
                <a:effectLst/>
                <a:uLnTx/>
                <a:uFillTx/>
                <a:sym typeface="+mn-ea"/>
              </a:rPr>
              <a:t>广州</a:t>
            </a:r>
            <a:r>
              <a:rPr kumimoji="0" sz="1800" b="0" i="0" u="none" strike="noStrike" kern="1200" cap="none" spc="0" normalizeH="0" baseline="0" noProof="1">
                <a:ln>
                  <a:noFill/>
                </a:ln>
                <a:solidFill>
                  <a:schemeClr val="dk1"/>
                </a:solidFill>
                <a:effectLst/>
                <a:uLnTx/>
                <a:uFillTx/>
                <a:latin typeface="+mn-lt"/>
                <a:ea typeface="+mn-ea"/>
                <a:cs typeface="+mn-cs"/>
              </a:rPr>
              <a:t>大学城</a:t>
            </a:r>
            <a:r>
              <a:rPr kumimoji="0" lang="zh-CN" sz="1800" b="0" i="0" u="none" strike="noStrike" kern="1200" cap="none" spc="0" normalizeH="0" baseline="0" noProof="1">
                <a:ln>
                  <a:noFill/>
                </a:ln>
                <a:solidFill>
                  <a:schemeClr val="dk1"/>
                </a:solidFill>
                <a:effectLst/>
                <a:uLnTx/>
                <a:uFillTx/>
                <a:latin typeface="+mn-lt"/>
                <a:ea typeface="+mn-ea"/>
                <a:cs typeface="+mn-cs"/>
              </a:rPr>
              <a:t>某</a:t>
            </a:r>
            <a:r>
              <a:rPr kumimoji="0" sz="1800" b="0" i="0" u="none" strike="noStrike" kern="1200" cap="none" spc="0" normalizeH="0" baseline="0" noProof="1">
                <a:ln>
                  <a:noFill/>
                </a:ln>
                <a:solidFill>
                  <a:schemeClr val="dk1"/>
                </a:solidFill>
                <a:effectLst/>
                <a:uLnTx/>
                <a:uFillTx/>
                <a:latin typeface="+mn-lt"/>
                <a:ea typeface="+mn-ea"/>
                <a:cs typeface="+mn-cs"/>
              </a:rPr>
              <a:t>大学大三学生）报警早上</a:t>
            </a:r>
            <a:r>
              <a:rPr kumimoji="0" sz="1800" b="1" i="0" u="none" strike="noStrike" kern="1200" cap="none" spc="0" normalizeH="0" baseline="0" noProof="1">
                <a:ln>
                  <a:noFill/>
                </a:ln>
                <a:solidFill>
                  <a:schemeClr val="dk1"/>
                </a:solidFill>
                <a:effectLst/>
                <a:uLnTx/>
                <a:uFillTx/>
                <a:latin typeface="+mn-lt"/>
                <a:ea typeface="+mn-ea"/>
                <a:cs typeface="+mn-cs"/>
              </a:rPr>
              <a:t>有人盗取其同学的微信号发来求助借款信息</a:t>
            </a:r>
            <a:r>
              <a:rPr kumimoji="0" sz="1800" b="0" i="0" u="none" strike="noStrike" kern="1200" cap="none" spc="0" normalizeH="0" baseline="0" noProof="1">
                <a:ln>
                  <a:noFill/>
                </a:ln>
                <a:solidFill>
                  <a:schemeClr val="dk1"/>
                </a:solidFill>
                <a:effectLst/>
                <a:uLnTx/>
                <a:uFillTx/>
                <a:latin typeface="+mn-lt"/>
                <a:ea typeface="+mn-ea"/>
                <a:cs typeface="+mn-cs"/>
              </a:rPr>
              <a:t>，被骗2100元。由番禺小谷围派出所处理。</a:t>
            </a:r>
            <a:endParaRPr kumimoji="0" sz="1800" b="0" i="0" u="none" strike="noStrike" kern="1200" cap="none" spc="0" normalizeH="0" baseline="0" noProof="1">
              <a:ln>
                <a:noFill/>
              </a:ln>
              <a:solidFill>
                <a:schemeClr val="dk1"/>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 typeface="Wingdings" panose="05000000000000000000" charset="0"/>
              <a:buChar char="Ø"/>
              <a:defRPr/>
            </a:pPr>
            <a:r>
              <a:rPr kumimoji="0" lang="en-US" sz="1800" b="0" i="0" u="none" strike="noStrike" kern="1200" cap="none" spc="0" normalizeH="0" baseline="0" noProof="1">
                <a:ln>
                  <a:noFill/>
                </a:ln>
                <a:solidFill>
                  <a:schemeClr val="dk1"/>
                </a:solidFill>
                <a:effectLst/>
                <a:uLnTx/>
                <a:uFillTx/>
                <a:latin typeface="+mn-lt"/>
                <a:ea typeface="+mn-ea"/>
                <a:cs typeface="+mn-cs"/>
              </a:rPr>
              <a:t>2021</a:t>
            </a:r>
            <a:r>
              <a:rPr kumimoji="0" lang="zh-CN" altLang="en-US" sz="1800" b="0" i="0" u="none" strike="noStrike" kern="1200" cap="none" spc="0" normalizeH="0" baseline="0" noProof="1">
                <a:ln>
                  <a:noFill/>
                </a:ln>
                <a:solidFill>
                  <a:schemeClr val="dk1"/>
                </a:solidFill>
                <a:effectLst/>
                <a:uLnTx/>
                <a:uFillTx/>
                <a:latin typeface="+mn-lt"/>
                <a:ea typeface="+mn-ea"/>
                <a:cs typeface="+mn-cs"/>
              </a:rPr>
              <a:t>年</a:t>
            </a:r>
            <a:r>
              <a:rPr kumimoji="0" sz="1800" b="0" i="0" u="none" strike="noStrike" kern="1200" cap="none" spc="0" normalizeH="0" baseline="0" noProof="1">
                <a:ln>
                  <a:noFill/>
                </a:ln>
                <a:solidFill>
                  <a:schemeClr val="dk1"/>
                </a:solidFill>
                <a:effectLst/>
                <a:uLnTx/>
                <a:uFillTx/>
                <a:latin typeface="+mn-lt"/>
                <a:ea typeface="+mn-ea"/>
                <a:cs typeface="+mn-cs"/>
              </a:rPr>
              <a:t>9月3日07时58分，黄</a:t>
            </a:r>
            <a:r>
              <a:rPr kumimoji="0" lang="zh-CN" sz="1800" b="0" i="0" u="none" strike="noStrike" kern="1200" cap="none" spc="0" normalizeH="0" baseline="0" noProof="1">
                <a:ln>
                  <a:noFill/>
                </a:ln>
                <a:solidFill>
                  <a:schemeClr val="dk1"/>
                </a:solidFill>
                <a:effectLst/>
                <a:uLnTx/>
                <a:uFillTx/>
                <a:latin typeface="+mn-lt"/>
                <a:ea typeface="+mn-ea"/>
                <a:cs typeface="+mn-cs"/>
              </a:rPr>
              <a:t>同学</a:t>
            </a:r>
            <a:r>
              <a:rPr kumimoji="0" sz="1800" b="0" i="0" u="none" strike="noStrike" kern="1200" cap="none" spc="0" normalizeH="0" baseline="0" noProof="1">
                <a:ln>
                  <a:noFill/>
                </a:ln>
                <a:solidFill>
                  <a:schemeClr val="dk1"/>
                </a:solidFill>
                <a:effectLst/>
                <a:uLnTx/>
                <a:uFillTx/>
                <a:latin typeface="+mn-lt"/>
                <a:ea typeface="+mn-ea"/>
                <a:cs typeface="+mn-cs"/>
              </a:rPr>
              <a:t>（广东</a:t>
            </a:r>
            <a:r>
              <a:rPr kumimoji="0" lang="zh-CN" sz="1800" b="0" i="0" u="none" strike="noStrike" kern="1200" cap="none" spc="0" normalizeH="0" baseline="0" noProof="1">
                <a:ln>
                  <a:noFill/>
                </a:ln>
                <a:solidFill>
                  <a:schemeClr val="dk1"/>
                </a:solidFill>
                <a:effectLst/>
                <a:uLnTx/>
                <a:uFillTx/>
                <a:latin typeface="+mn-lt"/>
                <a:ea typeface="+mn-ea"/>
                <a:cs typeface="+mn-cs"/>
              </a:rPr>
              <a:t>某</a:t>
            </a:r>
            <a:r>
              <a:rPr kumimoji="0" sz="1800" b="0" i="0" u="none" strike="noStrike" kern="1200" cap="none" spc="0" normalizeH="0" baseline="0" noProof="1">
                <a:ln>
                  <a:noFill/>
                </a:ln>
                <a:solidFill>
                  <a:schemeClr val="dk1"/>
                </a:solidFill>
                <a:effectLst/>
                <a:uLnTx/>
                <a:uFillTx/>
                <a:latin typeface="+mn-lt"/>
                <a:ea typeface="+mn-ea"/>
                <a:cs typeface="+mn-cs"/>
              </a:rPr>
              <a:t>学院大二学生）报警称网上对方盗取其朋友微信冒充其朋友向其借钱，被骗1200元</a:t>
            </a:r>
            <a:r>
              <a:rPr kumimoji="0" lang="zh-CN" sz="1800" b="0" i="0" u="none" strike="noStrike" kern="1200" cap="none" spc="0" normalizeH="0" baseline="0" noProof="1">
                <a:ln>
                  <a:noFill/>
                </a:ln>
                <a:solidFill>
                  <a:schemeClr val="dk1"/>
                </a:solidFill>
                <a:effectLst/>
                <a:uLnTx/>
                <a:uFillTx/>
                <a:latin typeface="+mn-lt"/>
                <a:ea typeface="+mn-ea"/>
                <a:cs typeface="+mn-cs"/>
              </a:rPr>
              <a:t>。</a:t>
            </a:r>
            <a:endParaRPr kumimoji="0" lang="zh-CN" sz="1800" b="0" i="0" u="none" strike="noStrike" kern="1200" cap="none" spc="0" normalizeH="0" baseline="0" noProof="1">
              <a:ln>
                <a:noFill/>
              </a:ln>
              <a:solidFill>
                <a:schemeClr val="dk1"/>
              </a:solidFill>
              <a:effectLst/>
              <a:uLnTx/>
              <a:uFillTx/>
              <a:latin typeface="+mn-lt"/>
              <a:ea typeface="+mn-ea"/>
              <a:cs typeface="+mn-cs"/>
            </a:endParaRPr>
          </a:p>
        </p:txBody>
      </p:sp>
      <p:pic>
        <p:nvPicPr>
          <p:cNvPr id="9" name="图片 8" descr="C:/Users/Administrator/AppData/Local/Temp/picturecompress_20211215172424/output_55.jpgoutput_55"/>
          <p:cNvPicPr>
            <a:picLocks noChangeAspect="1"/>
          </p:cNvPicPr>
          <p:nvPr/>
        </p:nvPicPr>
        <p:blipFill>
          <a:blip r:embed="rId1"/>
          <a:stretch>
            <a:fillRect/>
          </a:stretch>
        </p:blipFill>
        <p:spPr>
          <a:xfrm>
            <a:off x="7092950" y="668338"/>
            <a:ext cx="1836738" cy="3271838"/>
          </a:xfrm>
          <a:prstGeom prst="rect">
            <a:avLst/>
          </a:prstGeom>
          <a:effectLst>
            <a:outerShdw blurRad="50800" dist="38100" dir="5400000" algn="t" rotWithShape="0">
              <a:prstClr val="black">
                <a:alpha val="40000"/>
              </a:prstClr>
            </a:outerShdw>
          </a:effectLst>
        </p:spPr>
      </p:pic>
      <p:pic>
        <p:nvPicPr>
          <p:cNvPr id="43012" name="图片 100" descr="C:/Users/Administrator/AppData/Local/Temp/picturecompress_20211215172424/output_56.jpgoutput_56"/>
          <p:cNvPicPr/>
          <p:nvPr/>
        </p:nvPicPr>
        <p:blipFill>
          <a:blip r:embed="rId2">
            <a:clrChange>
              <a:clrFrom>
                <a:srgbClr val="E6F2FF"/>
              </a:clrFrom>
              <a:clrTo>
                <a:srgbClr val="E6F2FF">
                  <a:alpha val="0"/>
                </a:srgbClr>
              </a:clrTo>
            </a:clrChange>
          </a:blip>
          <a:srcRect/>
          <a:stretch>
            <a:fillRect/>
          </a:stretch>
        </p:blipFill>
        <p:spPr>
          <a:xfrm>
            <a:off x="5867400" y="3795713"/>
            <a:ext cx="1585913" cy="1371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100000">
                                          <p:val>
                                            <p:strVal val="#ppt_x"/>
                                          </p:val>
                                        </p:tav>
                                      </p:tavLst>
                                    </p:anim>
                                    <p:anim calcmode="lin" valueType="num">
                                      <p:cBhvr>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79388" y="842963"/>
            <a:ext cx="6057900" cy="3138488"/>
          </a:xfrm>
          <a:prstGeom prst="rect">
            <a:avLst/>
          </a:prstGeom>
          <a:ln>
            <a:prstDash val="dashDot"/>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1">
                <a:ln>
                  <a:noFill/>
                </a:ln>
                <a:solidFill>
                  <a:schemeClr val="dk1"/>
                </a:solidFill>
                <a:effectLst/>
                <a:uLnTx/>
                <a:uFillTx/>
                <a:latin typeface="+mn-lt"/>
                <a:ea typeface="+mn-ea"/>
                <a:cs typeface="+mn-cs"/>
              </a:rPr>
              <a:t>网上兼职刷单被骗</a:t>
            </a:r>
            <a:endParaRPr kumimoji="0" lang="en-US" altLang="zh-CN" sz="1800" b="1" i="0" u="none" strike="noStrike" kern="1200" cap="none" spc="0" normalizeH="0" baseline="0" noProof="1">
              <a:ln>
                <a:noFill/>
              </a:ln>
              <a:solidFill>
                <a:schemeClr val="dk1"/>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 typeface="Wingdings" panose="05000000000000000000" charset="0"/>
              <a:buChar char="Ø"/>
              <a:defRPr/>
            </a:pPr>
            <a:r>
              <a:rPr kumimoji="0" lang="en-US" altLang="zh-CN" sz="1800" b="0" i="0" u="none" strike="noStrike" kern="1200" cap="none" spc="0" normalizeH="0" baseline="0" noProof="1">
                <a:ln>
                  <a:noFill/>
                </a:ln>
                <a:solidFill>
                  <a:schemeClr val="dk1"/>
                </a:solidFill>
                <a:effectLst/>
                <a:uLnTx/>
                <a:uFillTx/>
                <a:latin typeface="+mn-lt"/>
                <a:ea typeface="+mn-ea"/>
                <a:cs typeface="+mn-cs"/>
              </a:rPr>
              <a:t>   2</a:t>
            </a:r>
            <a:r>
              <a:rPr kumimoji="0" sz="1800" b="0" i="0" u="none" strike="noStrike" kern="1200" cap="none" spc="0" normalizeH="0" baseline="0" noProof="1">
                <a:ln>
                  <a:noFill/>
                </a:ln>
                <a:solidFill>
                  <a:schemeClr val="dk1"/>
                </a:solidFill>
                <a:effectLst/>
                <a:uLnTx/>
                <a:uFillTx/>
                <a:latin typeface="+mn-lt"/>
                <a:ea typeface="+mn-ea"/>
                <a:cs typeface="+mn-cs"/>
              </a:rPr>
              <a:t>021年8月31日20许，广东</a:t>
            </a:r>
            <a:r>
              <a:rPr kumimoji="0" lang="zh-CN" sz="1800" b="0" i="0" u="none" strike="noStrike" kern="1200" cap="none" spc="0" normalizeH="0" baseline="0" noProof="1">
                <a:ln>
                  <a:noFill/>
                </a:ln>
                <a:solidFill>
                  <a:schemeClr val="dk1"/>
                </a:solidFill>
                <a:effectLst/>
                <a:uLnTx/>
                <a:uFillTx/>
                <a:latin typeface="+mn-lt"/>
                <a:ea typeface="+mn-ea"/>
                <a:cs typeface="+mn-cs"/>
              </a:rPr>
              <a:t>某</a:t>
            </a:r>
            <a:r>
              <a:rPr kumimoji="0" sz="1800" b="0" i="0" u="none" strike="noStrike" kern="1200" cap="none" spc="0" normalizeH="0" baseline="0" noProof="1">
                <a:ln>
                  <a:noFill/>
                </a:ln>
                <a:solidFill>
                  <a:schemeClr val="dk1"/>
                </a:solidFill>
                <a:effectLst/>
                <a:uLnTx/>
                <a:uFillTx/>
                <a:latin typeface="+mn-lt"/>
                <a:ea typeface="+mn-ea"/>
                <a:cs typeface="+mn-cs"/>
              </a:rPr>
              <a:t>职业技术学院一学生做</a:t>
            </a:r>
            <a:r>
              <a:rPr kumimoji="0" sz="1800" b="1" i="0" u="none" strike="noStrike" kern="1200" cap="none" spc="0" normalizeH="0" baseline="0" noProof="1">
                <a:ln>
                  <a:noFill/>
                </a:ln>
                <a:solidFill>
                  <a:schemeClr val="dk1"/>
                </a:solidFill>
                <a:effectLst/>
                <a:uLnTx/>
                <a:uFillTx/>
                <a:latin typeface="+mn-lt"/>
                <a:ea typeface="+mn-ea"/>
                <a:cs typeface="+mn-cs"/>
              </a:rPr>
              <a:t>兼职网络刷单</a:t>
            </a:r>
            <a:r>
              <a:rPr kumimoji="0" sz="1800" b="0" i="0" u="none" strike="noStrike" kern="1200" cap="none" spc="0" normalizeH="0" baseline="0" noProof="1">
                <a:ln>
                  <a:noFill/>
                </a:ln>
                <a:solidFill>
                  <a:schemeClr val="dk1"/>
                </a:solidFill>
                <a:effectLst/>
                <a:uLnTx/>
                <a:uFillTx/>
                <a:latin typeface="+mn-lt"/>
                <a:ea typeface="+mn-ea"/>
                <a:cs typeface="+mn-cs"/>
              </a:rPr>
              <a:t>，在向</a:t>
            </a:r>
            <a:r>
              <a:rPr kumimoji="0" sz="1800" b="1" i="0" u="none" strike="noStrike" kern="1200" cap="none" spc="0" normalizeH="0" baseline="0" noProof="1">
                <a:ln>
                  <a:noFill/>
                </a:ln>
                <a:solidFill>
                  <a:schemeClr val="dk1"/>
                </a:solidFill>
                <a:effectLst/>
                <a:uLnTx/>
                <a:uFillTx/>
                <a:latin typeface="+mn-lt"/>
                <a:ea typeface="+mn-ea"/>
                <a:cs typeface="+mn-cs"/>
              </a:rPr>
              <a:t>对方垫付了5800元人民币用于刷单的费用后</a:t>
            </a:r>
            <a:r>
              <a:rPr kumimoji="0" sz="1800" b="0" i="0" u="none" strike="noStrike" kern="1200" cap="none" spc="0" normalizeH="0" baseline="0" noProof="1">
                <a:ln>
                  <a:noFill/>
                </a:ln>
                <a:solidFill>
                  <a:schemeClr val="dk1"/>
                </a:solidFill>
                <a:effectLst/>
                <a:uLnTx/>
                <a:uFillTx/>
                <a:latin typeface="+mn-lt"/>
                <a:ea typeface="+mn-ea"/>
                <a:cs typeface="+mn-cs"/>
              </a:rPr>
              <a:t>，对方不但没有返还垫付押金反而仍要</a:t>
            </a:r>
            <a:r>
              <a:rPr kumimoji="0" lang="zh-CN" sz="1800" b="0" i="0" u="none" strike="noStrike" kern="1200" cap="none" spc="0" normalizeH="0" baseline="0" noProof="1">
                <a:ln>
                  <a:noFill/>
                </a:ln>
                <a:solidFill>
                  <a:schemeClr val="dk1"/>
                </a:solidFill>
                <a:effectLst/>
                <a:uLnTx/>
                <a:uFillTx/>
                <a:latin typeface="+mn-lt"/>
                <a:ea typeface="+mn-ea"/>
                <a:cs typeface="+mn-cs"/>
              </a:rPr>
              <a:t>其</a:t>
            </a:r>
            <a:r>
              <a:rPr kumimoji="0" sz="1800" b="0" i="0" u="none" strike="noStrike" kern="1200" cap="none" spc="0" normalizeH="0" baseline="0" noProof="1">
                <a:ln>
                  <a:noFill/>
                </a:ln>
                <a:solidFill>
                  <a:schemeClr val="dk1"/>
                </a:solidFill>
                <a:effectLst/>
                <a:uLnTx/>
                <a:uFillTx/>
                <a:latin typeface="+mn-lt"/>
                <a:ea typeface="+mn-ea"/>
                <a:cs typeface="+mn-cs"/>
              </a:rPr>
              <a:t>继续垫付刷单费用。随后因资金周转困难，在各网络贷款平台申请贷款用来周转，被人以网贷提款失败需交解冻金的方式</a:t>
            </a:r>
            <a:r>
              <a:rPr kumimoji="0" sz="1800" b="1" i="0" u="none" strike="noStrike" kern="1200" cap="none" spc="0" normalizeH="0" baseline="0" noProof="1">
                <a:ln>
                  <a:noFill/>
                </a:ln>
                <a:solidFill>
                  <a:schemeClr val="dk1"/>
                </a:solidFill>
                <a:effectLst/>
                <a:uLnTx/>
                <a:uFillTx/>
                <a:latin typeface="+mn-lt"/>
                <a:ea typeface="+mn-ea"/>
                <a:cs typeface="+mn-cs"/>
              </a:rPr>
              <a:t>再次被骗3000元人民币。</a:t>
            </a:r>
            <a:endParaRPr kumimoji="0" sz="1800" b="1" i="0" u="none" strike="noStrike" kern="1200" cap="none" spc="0" normalizeH="0" baseline="0" noProof="1">
              <a:ln>
                <a:noFill/>
              </a:ln>
              <a:solidFill>
                <a:schemeClr val="dk1"/>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 typeface="Wingdings" panose="05000000000000000000" charset="0"/>
              <a:buChar char="Ø"/>
              <a:defRPr/>
            </a:pPr>
            <a:r>
              <a:rPr kumimoji="0" lang="en-US" sz="1800" b="0" i="0" u="none" strike="noStrike" kern="1200" cap="none" spc="0" normalizeH="0" baseline="0" noProof="1">
                <a:ln>
                  <a:noFill/>
                </a:ln>
                <a:solidFill>
                  <a:schemeClr val="dk1"/>
                </a:solidFill>
                <a:effectLst/>
                <a:uLnTx/>
                <a:uFillTx/>
                <a:latin typeface="+mn-lt"/>
                <a:ea typeface="+mn-ea"/>
                <a:cs typeface="+mn-cs"/>
              </a:rPr>
              <a:t>2021</a:t>
            </a:r>
            <a:r>
              <a:rPr kumimoji="0" lang="zh-CN" altLang="en-US" sz="1800" b="0" i="0" u="none" strike="noStrike" kern="1200" cap="none" spc="0" normalizeH="0" baseline="0" noProof="1">
                <a:ln>
                  <a:noFill/>
                </a:ln>
                <a:solidFill>
                  <a:schemeClr val="dk1"/>
                </a:solidFill>
                <a:effectLst/>
                <a:uLnTx/>
                <a:uFillTx/>
                <a:latin typeface="+mn-lt"/>
                <a:ea typeface="+mn-ea"/>
                <a:cs typeface="+mn-cs"/>
              </a:rPr>
              <a:t>年</a:t>
            </a:r>
            <a:r>
              <a:rPr kumimoji="0" lang="en-US" altLang="zh-CN" sz="1800" b="0" i="0" u="none" strike="noStrike" kern="1200" cap="none" spc="0" normalizeH="0" baseline="0" noProof="1">
                <a:ln>
                  <a:noFill/>
                </a:ln>
                <a:solidFill>
                  <a:schemeClr val="dk1"/>
                </a:solidFill>
                <a:effectLst/>
                <a:uLnTx/>
                <a:uFillTx/>
                <a:latin typeface="+mn-lt"/>
                <a:ea typeface="+mn-ea"/>
                <a:cs typeface="+mn-cs"/>
              </a:rPr>
              <a:t> </a:t>
            </a:r>
            <a:r>
              <a:rPr kumimoji="0" sz="1800" b="0" i="0" u="none" strike="noStrike" kern="1200" cap="none" spc="0" normalizeH="0" baseline="0" noProof="1">
                <a:ln>
                  <a:noFill/>
                </a:ln>
                <a:solidFill>
                  <a:schemeClr val="dk1"/>
                </a:solidFill>
                <a:effectLst/>
                <a:uLnTx/>
                <a:uFillTx/>
                <a:latin typeface="+mn-lt"/>
                <a:ea typeface="+mn-ea"/>
                <a:cs typeface="+mn-cs"/>
              </a:rPr>
              <a:t>9月3日21时23分，</a:t>
            </a:r>
            <a:r>
              <a:rPr kumimoji="0" sz="1800" b="0" i="0" u="none" strike="noStrike" kern="1200" cap="none" spc="0" normalizeH="0" baseline="0" noProof="1">
                <a:ln>
                  <a:noFill/>
                </a:ln>
                <a:solidFill>
                  <a:schemeClr val="dk1"/>
                </a:solidFill>
                <a:effectLst/>
                <a:uLnTx/>
                <a:uFillTx/>
                <a:latin typeface="+mn-lt"/>
                <a:ea typeface="+mn-ea"/>
                <a:cs typeface="+mn-cs"/>
                <a:sym typeface="+mn-ea"/>
              </a:rPr>
              <a:t>广州</a:t>
            </a:r>
            <a:r>
              <a:rPr kumimoji="0" lang="zh-CN" sz="1800" b="0" i="0" u="none" strike="noStrike" kern="1200" cap="none" spc="0" normalizeH="0" baseline="0" noProof="1">
                <a:ln>
                  <a:noFill/>
                </a:ln>
                <a:solidFill>
                  <a:schemeClr val="dk1"/>
                </a:solidFill>
                <a:effectLst/>
                <a:uLnTx/>
                <a:uFillTx/>
                <a:latin typeface="+mn-lt"/>
                <a:ea typeface="+mn-ea"/>
                <a:cs typeface="+mn-cs"/>
                <a:sym typeface="+mn-ea"/>
              </a:rPr>
              <a:t>某</a:t>
            </a:r>
            <a:r>
              <a:rPr kumimoji="0" sz="1800" b="0" i="0" u="none" strike="noStrike" kern="1200" cap="none" spc="0" normalizeH="0" baseline="0" noProof="1">
                <a:ln>
                  <a:noFill/>
                </a:ln>
                <a:solidFill>
                  <a:schemeClr val="dk1"/>
                </a:solidFill>
                <a:effectLst/>
                <a:uLnTx/>
                <a:uFillTx/>
                <a:latin typeface="+mn-lt"/>
                <a:ea typeface="+mn-ea"/>
                <a:cs typeface="+mn-cs"/>
                <a:sym typeface="+mn-ea"/>
              </a:rPr>
              <a:t>职业技术学院大一学生</a:t>
            </a:r>
            <a:r>
              <a:rPr kumimoji="0" sz="1800" b="0" i="0" u="none" strike="noStrike" kern="1200" cap="none" spc="0" normalizeH="0" baseline="0" noProof="1">
                <a:ln>
                  <a:noFill/>
                </a:ln>
                <a:solidFill>
                  <a:schemeClr val="dk1"/>
                </a:solidFill>
                <a:effectLst/>
                <a:uLnTx/>
                <a:uFillTx/>
                <a:latin typeface="+mn-lt"/>
                <a:ea typeface="+mn-ea"/>
                <a:cs typeface="+mn-cs"/>
              </a:rPr>
              <a:t>冯</a:t>
            </a:r>
            <a:r>
              <a:rPr kumimoji="0" lang="zh-CN" sz="1800" b="0" i="0" u="none" strike="noStrike" kern="1200" cap="none" spc="0" normalizeH="0" baseline="0" noProof="1">
                <a:ln>
                  <a:noFill/>
                </a:ln>
                <a:solidFill>
                  <a:schemeClr val="dk1"/>
                </a:solidFill>
                <a:effectLst/>
                <a:uLnTx/>
                <a:uFillTx/>
                <a:latin typeface="+mn-lt"/>
                <a:ea typeface="+mn-ea"/>
                <a:cs typeface="+mn-cs"/>
              </a:rPr>
              <a:t>同学</a:t>
            </a:r>
            <a:r>
              <a:rPr kumimoji="0" sz="1800" b="0" i="0" u="none" strike="noStrike" kern="1200" cap="none" spc="0" normalizeH="0" baseline="0" noProof="1">
                <a:ln>
                  <a:noFill/>
                </a:ln>
                <a:solidFill>
                  <a:schemeClr val="dk1"/>
                </a:solidFill>
                <a:effectLst/>
                <a:uLnTx/>
                <a:uFillTx/>
                <a:latin typeface="+mn-lt"/>
                <a:ea typeface="+mn-ea"/>
                <a:cs typeface="+mn-cs"/>
              </a:rPr>
              <a:t>在网上刷单兼职（投资股票买涨跌）被骗20050元。</a:t>
            </a:r>
            <a:endParaRPr kumimoji="0" sz="1800" b="0" i="0" u="none" strike="noStrike" kern="1200" cap="none" spc="0" normalizeH="0" baseline="0" noProof="1">
              <a:ln>
                <a:noFill/>
              </a:ln>
              <a:solidFill>
                <a:schemeClr val="dk1"/>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 typeface="Wingdings" panose="05000000000000000000" charset="0"/>
              <a:buChar char="Ø"/>
              <a:defRPr/>
            </a:pPr>
            <a:r>
              <a:rPr kumimoji="0" lang="en-US" sz="1800" b="0" i="0" u="none" strike="noStrike" kern="1200" cap="none" spc="0" normalizeH="0" baseline="0" noProof="1">
                <a:ln>
                  <a:noFill/>
                </a:ln>
                <a:solidFill>
                  <a:schemeClr val="dk1"/>
                </a:solidFill>
                <a:effectLst/>
                <a:uLnTx/>
                <a:uFillTx/>
                <a:latin typeface="+mn-lt"/>
                <a:ea typeface="+mn-ea"/>
                <a:cs typeface="+mn-cs"/>
              </a:rPr>
              <a:t>2021</a:t>
            </a:r>
            <a:r>
              <a:rPr kumimoji="0" lang="zh-CN" altLang="en-US" sz="1800" b="0" i="0" u="none" strike="noStrike" kern="1200" cap="none" spc="0" normalizeH="0" baseline="0" noProof="1">
                <a:ln>
                  <a:noFill/>
                </a:ln>
                <a:solidFill>
                  <a:schemeClr val="dk1"/>
                </a:solidFill>
                <a:effectLst/>
                <a:uLnTx/>
                <a:uFillTx/>
                <a:latin typeface="+mn-lt"/>
                <a:ea typeface="+mn-ea"/>
                <a:cs typeface="+mn-cs"/>
              </a:rPr>
              <a:t>年</a:t>
            </a:r>
            <a:r>
              <a:rPr kumimoji="0" sz="1800" b="0" i="0" u="none" strike="noStrike" kern="1200" cap="none" spc="0" normalizeH="0" baseline="0" noProof="1">
                <a:ln>
                  <a:noFill/>
                </a:ln>
                <a:solidFill>
                  <a:schemeClr val="dk1"/>
                </a:solidFill>
                <a:effectLst/>
                <a:uLnTx/>
                <a:uFillTx/>
                <a:latin typeface="+mn-lt"/>
                <a:ea typeface="+mn-ea"/>
                <a:cs typeface="+mn-cs"/>
              </a:rPr>
              <a:t>9月3日21时51分，李</a:t>
            </a:r>
            <a:r>
              <a:rPr kumimoji="0" lang="zh-CN" sz="1800" b="0" i="0" u="none" strike="noStrike" kern="1200" cap="none" spc="0" normalizeH="0" baseline="0" noProof="1">
                <a:ln>
                  <a:noFill/>
                </a:ln>
                <a:solidFill>
                  <a:schemeClr val="dk1"/>
                </a:solidFill>
                <a:effectLst/>
                <a:uLnTx/>
                <a:uFillTx/>
                <a:latin typeface="+mn-lt"/>
                <a:ea typeface="+mn-ea"/>
                <a:cs typeface="+mn-cs"/>
              </a:rPr>
              <a:t>同学</a:t>
            </a:r>
            <a:r>
              <a:rPr kumimoji="0" sz="1800" b="0" i="0" u="none" strike="noStrike" kern="1200" cap="none" spc="0" normalizeH="0" baseline="0" noProof="1">
                <a:ln>
                  <a:noFill/>
                </a:ln>
                <a:solidFill>
                  <a:schemeClr val="dk1"/>
                </a:solidFill>
                <a:effectLst/>
                <a:uLnTx/>
                <a:uFillTx/>
                <a:latin typeface="+mn-lt"/>
                <a:ea typeface="+mn-ea"/>
                <a:cs typeface="+mn-cs"/>
              </a:rPr>
              <a:t>，</a:t>
            </a:r>
            <a:r>
              <a:rPr kumimoji="0" lang="zh-CN" sz="1800" b="0" i="0" u="none" strike="noStrike" kern="1200" cap="none" spc="0" normalizeH="0" baseline="0" noProof="1">
                <a:ln>
                  <a:noFill/>
                </a:ln>
                <a:solidFill>
                  <a:schemeClr val="dk1"/>
                </a:solidFill>
                <a:effectLst/>
                <a:uLnTx/>
                <a:uFillTx/>
                <a:latin typeface="+mn-lt"/>
                <a:ea typeface="+mn-ea"/>
                <a:cs typeface="+mn-cs"/>
              </a:rPr>
              <a:t>（广州某</a:t>
            </a:r>
            <a:r>
              <a:rPr kumimoji="0" sz="1800" b="0" i="0" u="none" strike="noStrike" kern="1200" cap="none" spc="0" normalizeH="0" baseline="0" noProof="1">
                <a:ln>
                  <a:noFill/>
                </a:ln>
                <a:solidFill>
                  <a:schemeClr val="dk1"/>
                </a:solidFill>
                <a:effectLst/>
                <a:uLnTx/>
                <a:uFillTx/>
                <a:latin typeface="+mn-lt"/>
                <a:ea typeface="+mn-ea"/>
                <a:cs typeface="+mn-cs"/>
              </a:rPr>
              <a:t>技术学校在网上刷单兼职（代付购物）被骗3000多元。</a:t>
            </a:r>
            <a:endParaRPr kumimoji="0" sz="1800" b="0" i="0" u="none" strike="noStrike" kern="1200" cap="none" spc="0" normalizeH="0" baseline="0" noProof="1">
              <a:ln>
                <a:noFill/>
              </a:ln>
              <a:solidFill>
                <a:schemeClr val="dk1"/>
              </a:solidFill>
              <a:effectLst/>
              <a:uLnTx/>
              <a:uFillTx/>
              <a:latin typeface="+mn-lt"/>
              <a:ea typeface="+mn-ea"/>
              <a:cs typeface="+mn-cs"/>
            </a:endParaRPr>
          </a:p>
        </p:txBody>
      </p:sp>
      <p:pic>
        <p:nvPicPr>
          <p:cNvPr id="44034" name="图片 1" descr="C:/Users/Administrator/AppData/Local/Temp/picturecompress_20211215172424/output_57.jpgoutput_57"/>
          <p:cNvPicPr>
            <a:picLocks noChangeAspect="1"/>
          </p:cNvPicPr>
          <p:nvPr/>
        </p:nvPicPr>
        <p:blipFill>
          <a:blip r:embed="rId1"/>
          <a:stretch>
            <a:fillRect/>
          </a:stretch>
        </p:blipFill>
        <p:spPr>
          <a:xfrm>
            <a:off x="6419850" y="606425"/>
            <a:ext cx="2538413" cy="4514850"/>
          </a:xfrm>
          <a:prstGeom prst="rect">
            <a:avLst/>
          </a:prstGeom>
          <a:noFill/>
          <a:ln w="9525">
            <a:noFill/>
          </a:ln>
        </p:spPr>
      </p:pic>
      <p:sp>
        <p:nvSpPr>
          <p:cNvPr id="44035" name="文本框 3"/>
          <p:cNvSpPr txBox="1"/>
          <p:nvPr/>
        </p:nvSpPr>
        <p:spPr>
          <a:xfrm>
            <a:off x="273050" y="4156075"/>
            <a:ext cx="5964238" cy="706438"/>
          </a:xfrm>
          <a:prstGeom prst="rect">
            <a:avLst/>
          </a:prstGeom>
          <a:solidFill>
            <a:srgbClr val="FF0000"/>
          </a:solidFill>
          <a:ln w="9525">
            <a:noFill/>
          </a:ln>
        </p:spPr>
        <p:txBody>
          <a:bodyPr anchor="t" anchorCtr="0">
            <a:spAutoFit/>
          </a:bodyPr>
          <a:p>
            <a:r>
              <a:rPr lang="zh-CN" altLang="en-US" sz="2000" b="1" dirty="0">
                <a:solidFill>
                  <a:schemeClr val="bg1"/>
                </a:solidFill>
                <a:latin typeface="Calibri" panose="020F0502020204030204" pitchFamily="34" charset="0"/>
                <a:ea typeface="宋体" panose="02010600030101010101" pitchFamily="2" charset="-122"/>
              </a:rPr>
              <a:t>参与网络兼职刷单已经被我校列为违反校规校纪行为，切勿从事该类所谓的</a:t>
            </a:r>
            <a:r>
              <a:rPr lang="en-US" altLang="zh-CN" sz="2000" b="1" dirty="0">
                <a:solidFill>
                  <a:schemeClr val="bg1"/>
                </a:solidFill>
                <a:latin typeface="Calibri" panose="020F0502020204030204" pitchFamily="34" charset="0"/>
                <a:ea typeface="宋体" panose="02010600030101010101" pitchFamily="2" charset="-122"/>
              </a:rPr>
              <a:t>“</a:t>
            </a:r>
            <a:r>
              <a:rPr lang="zh-CN" altLang="en-US" sz="2000" b="1" dirty="0">
                <a:solidFill>
                  <a:schemeClr val="bg1"/>
                </a:solidFill>
                <a:latin typeface="Calibri" panose="020F0502020204030204" pitchFamily="34" charset="0"/>
                <a:ea typeface="宋体" panose="02010600030101010101" pitchFamily="2" charset="-122"/>
              </a:rPr>
              <a:t>兼职</a:t>
            </a:r>
            <a:r>
              <a:rPr lang="en-US" altLang="zh-CN" sz="2000" b="1" dirty="0">
                <a:solidFill>
                  <a:schemeClr val="bg1"/>
                </a:solidFill>
                <a:latin typeface="Calibri" panose="020F0502020204030204" pitchFamily="34" charset="0"/>
                <a:ea typeface="宋体" panose="02010600030101010101" pitchFamily="2" charset="-122"/>
              </a:rPr>
              <a:t>”</a:t>
            </a:r>
            <a:r>
              <a:rPr lang="zh-CN" altLang="en-US" sz="2000" b="1" dirty="0">
                <a:solidFill>
                  <a:schemeClr val="bg1"/>
                </a:solidFill>
                <a:latin typeface="Calibri" panose="020F0502020204030204" pitchFamily="34" charset="0"/>
                <a:ea typeface="宋体" panose="02010600030101010101" pitchFamily="2" charset="-122"/>
              </a:rPr>
              <a:t>。</a:t>
            </a:r>
            <a:endParaRPr lang="zh-CN" altLang="en-US" sz="2000" b="1" dirty="0">
              <a:solidFill>
                <a:schemeClr val="bg1"/>
              </a:solidFill>
              <a:latin typeface="Calibri" panose="020F0502020204030204" pitchFamily="34" charset="0"/>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79388" y="842963"/>
            <a:ext cx="6057900" cy="1476375"/>
          </a:xfrm>
          <a:prstGeom prst="rect">
            <a:avLst/>
          </a:prstGeom>
          <a:ln>
            <a:prstDash val="dashDot"/>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ctr" defTabSz="914400" rtl="0" eaLnBrk="1" fontAlgn="auto" latinLnBrk="0" hangingPunct="1">
              <a:lnSpc>
                <a:spcPct val="100000"/>
              </a:lnSpc>
              <a:spcBef>
                <a:spcPct val="0"/>
              </a:spcBef>
              <a:spcAft>
                <a:spcPct val="0"/>
              </a:spcAft>
              <a:buClrTx/>
              <a:buSzTx/>
              <a:buFont typeface="Wingdings" panose="05000000000000000000" charset="0"/>
              <a:buNone/>
              <a:defRPr/>
            </a:pPr>
            <a:r>
              <a:rPr kumimoji="0" lang="zh-CN" sz="1800" b="1" i="0" u="none" strike="noStrike" kern="1200" cap="none" spc="0" normalizeH="0" baseline="0" noProof="1">
                <a:ln>
                  <a:noFill/>
                </a:ln>
                <a:solidFill>
                  <a:schemeClr val="dk1"/>
                </a:solidFill>
                <a:effectLst/>
                <a:uLnTx/>
                <a:uFillTx/>
                <a:latin typeface="+mn-lt"/>
                <a:ea typeface="+mn-ea"/>
                <a:cs typeface="+mn-cs"/>
              </a:rPr>
              <a:t>网上交友被骗</a:t>
            </a:r>
            <a:endParaRPr kumimoji="0" lang="zh-CN" sz="1800" b="1" i="0" u="none" strike="noStrike" kern="1200" cap="none" spc="0" normalizeH="0" baseline="0" noProof="1">
              <a:ln>
                <a:noFill/>
              </a:ln>
              <a:solidFill>
                <a:schemeClr val="dk1"/>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 typeface="Wingdings" panose="05000000000000000000" charset="0"/>
              <a:buNone/>
              <a:defRPr/>
            </a:pPr>
            <a:r>
              <a:rPr kumimoji="0" lang="en-US" altLang="zh-CN" sz="1800" b="0" i="0" u="none" strike="noStrike" kern="1200" cap="none" spc="0" normalizeH="0" baseline="0" noProof="1">
                <a:ln>
                  <a:noFill/>
                </a:ln>
                <a:solidFill>
                  <a:schemeClr val="dk1"/>
                </a:solidFill>
                <a:effectLst/>
                <a:uLnTx/>
                <a:uFillTx/>
                <a:latin typeface="+mn-lt"/>
                <a:ea typeface="+mn-ea"/>
                <a:cs typeface="+mn-cs"/>
              </a:rPr>
              <a:t>2021</a:t>
            </a:r>
            <a:r>
              <a:rPr kumimoji="0" lang="zh-CN" altLang="en-US" sz="1800" b="0" i="0" u="none" strike="noStrike" kern="1200" cap="none" spc="0" normalizeH="0" baseline="0" noProof="1">
                <a:ln>
                  <a:noFill/>
                </a:ln>
                <a:solidFill>
                  <a:schemeClr val="dk1"/>
                </a:solidFill>
                <a:effectLst/>
                <a:uLnTx/>
                <a:uFillTx/>
                <a:latin typeface="+mn-lt"/>
                <a:ea typeface="+mn-ea"/>
                <a:cs typeface="+mn-cs"/>
              </a:rPr>
              <a:t>年</a:t>
            </a:r>
            <a:r>
              <a:rPr kumimoji="0" lang="en-US" altLang="zh-CN" sz="1800" b="0" i="0" u="none" strike="noStrike" kern="1200" cap="none" spc="0" normalizeH="0" baseline="0" noProof="1">
                <a:ln>
                  <a:noFill/>
                </a:ln>
                <a:solidFill>
                  <a:schemeClr val="dk1"/>
                </a:solidFill>
                <a:effectLst/>
                <a:uLnTx/>
                <a:uFillTx/>
                <a:latin typeface="+mn-lt"/>
                <a:ea typeface="+mn-ea"/>
                <a:cs typeface="+mn-cs"/>
              </a:rPr>
              <a:t> 9月3日23时00分，张</a:t>
            </a:r>
            <a:r>
              <a:rPr kumimoji="0" lang="zh-CN" altLang="en-US" sz="1800" b="0" i="0" u="none" strike="noStrike" kern="1200" cap="none" spc="0" normalizeH="0" baseline="0" noProof="1">
                <a:ln>
                  <a:noFill/>
                </a:ln>
                <a:solidFill>
                  <a:schemeClr val="dk1"/>
                </a:solidFill>
                <a:effectLst/>
                <a:uLnTx/>
                <a:uFillTx/>
                <a:latin typeface="+mn-lt"/>
                <a:ea typeface="+mn-ea"/>
                <a:cs typeface="+mn-cs"/>
              </a:rPr>
              <a:t>同学</a:t>
            </a:r>
            <a:r>
              <a:rPr kumimoji="0" lang="en-US" altLang="zh-CN" sz="1800" b="0" i="0" u="none" strike="noStrike" kern="1200" cap="none" spc="0" normalizeH="0" baseline="0" noProof="1">
                <a:ln>
                  <a:noFill/>
                </a:ln>
                <a:solidFill>
                  <a:schemeClr val="dk1"/>
                </a:solidFill>
                <a:effectLst/>
                <a:uLnTx/>
                <a:uFillTx/>
                <a:latin typeface="+mn-lt"/>
                <a:ea typeface="+mn-ea"/>
                <a:cs typeface="+mn-cs"/>
              </a:rPr>
              <a:t>，</a:t>
            </a:r>
            <a:r>
              <a:rPr kumimoji="0" lang="zh-CN" altLang="en-US" sz="1800" b="0" i="0" u="none" strike="noStrike" kern="1200" cap="none" spc="0" normalizeH="0" baseline="0" noProof="1">
                <a:ln>
                  <a:noFill/>
                </a:ln>
                <a:solidFill>
                  <a:schemeClr val="dk1"/>
                </a:solidFill>
                <a:effectLst/>
                <a:uLnTx/>
                <a:uFillTx/>
                <a:latin typeface="+mn-lt"/>
                <a:ea typeface="+mn-ea"/>
                <a:cs typeface="+mn-cs"/>
              </a:rPr>
              <a:t>（</a:t>
            </a:r>
            <a:r>
              <a:rPr kumimoji="0" lang="en-US" altLang="zh-CN" sz="1800" b="0" i="0" u="none" strike="noStrike" kern="1200" cap="none" spc="0" normalizeH="0" baseline="0" noProof="1">
                <a:ln>
                  <a:noFill/>
                </a:ln>
                <a:solidFill>
                  <a:schemeClr val="dk1"/>
                </a:solidFill>
                <a:effectLst/>
                <a:uLnTx/>
                <a:uFillTx/>
                <a:latin typeface="+mn-lt"/>
                <a:ea typeface="+mn-ea"/>
                <a:cs typeface="+mn-cs"/>
              </a:rPr>
              <a:t>广东</a:t>
            </a:r>
            <a:r>
              <a:rPr kumimoji="0" lang="zh-CN" altLang="en-US" sz="1800" b="0" i="0" u="none" strike="noStrike" kern="1200" cap="none" spc="0" normalizeH="0" baseline="0" noProof="1">
                <a:ln>
                  <a:noFill/>
                </a:ln>
                <a:solidFill>
                  <a:schemeClr val="dk1"/>
                </a:solidFill>
                <a:effectLst/>
                <a:uLnTx/>
                <a:uFillTx/>
                <a:latin typeface="+mn-lt"/>
                <a:ea typeface="+mn-ea"/>
                <a:cs typeface="+mn-cs"/>
              </a:rPr>
              <a:t>某</a:t>
            </a:r>
            <a:r>
              <a:rPr kumimoji="0" lang="en-US" altLang="zh-CN" sz="1800" b="0" i="0" u="none" strike="noStrike" kern="1200" cap="none" spc="0" normalizeH="0" baseline="0" noProof="1">
                <a:ln>
                  <a:noFill/>
                </a:ln>
                <a:solidFill>
                  <a:schemeClr val="dk1"/>
                </a:solidFill>
                <a:effectLst/>
                <a:uLnTx/>
                <a:uFillTx/>
                <a:latin typeface="+mn-lt"/>
                <a:ea typeface="+mn-ea"/>
                <a:cs typeface="+mn-cs"/>
              </a:rPr>
              <a:t>大学成人大学）致电110报警，称去年在网上交友后借给对方5000元，现对方一直未归还，也不回信息而被骗。由南沙分局黄阁派出所处理。</a:t>
            </a:r>
            <a:endParaRPr kumimoji="0" lang="en-US" altLang="zh-CN" sz="1800" b="0" i="0" u="none" strike="noStrike" kern="1200" cap="none" spc="0" normalizeH="0" baseline="0" noProof="1">
              <a:ln>
                <a:noFill/>
              </a:ln>
              <a:solidFill>
                <a:schemeClr val="dk1"/>
              </a:solidFill>
              <a:effectLst/>
              <a:uLnTx/>
              <a:uFillTx/>
              <a:latin typeface="+mn-lt"/>
              <a:ea typeface="+mn-ea"/>
              <a:cs typeface="+mn-cs"/>
            </a:endParaRPr>
          </a:p>
        </p:txBody>
      </p:sp>
      <p:sp>
        <p:nvSpPr>
          <p:cNvPr id="5" name="文本框 4"/>
          <p:cNvSpPr txBox="1"/>
          <p:nvPr/>
        </p:nvSpPr>
        <p:spPr>
          <a:xfrm>
            <a:off x="179388" y="2355850"/>
            <a:ext cx="6057900" cy="1198563"/>
          </a:xfrm>
          <a:prstGeom prst="rect">
            <a:avLst/>
          </a:prstGeom>
          <a:ln>
            <a:prstDash val="dashDot"/>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ctr" defTabSz="914400" rtl="0" eaLnBrk="1" fontAlgn="auto" latinLnBrk="0" hangingPunct="1">
              <a:lnSpc>
                <a:spcPct val="100000"/>
              </a:lnSpc>
              <a:spcBef>
                <a:spcPct val="0"/>
              </a:spcBef>
              <a:spcAft>
                <a:spcPct val="0"/>
              </a:spcAft>
              <a:buClrTx/>
              <a:buSzTx/>
              <a:buFont typeface="Wingdings" panose="05000000000000000000" charset="0"/>
              <a:buNone/>
              <a:defRPr/>
            </a:pPr>
            <a:r>
              <a:rPr kumimoji="0" lang="zh-CN" sz="1800" b="1" i="0" u="none" strike="noStrike" kern="1200" cap="none" spc="0" normalizeH="0" baseline="0" noProof="1">
                <a:ln>
                  <a:noFill/>
                </a:ln>
                <a:solidFill>
                  <a:schemeClr val="dk1"/>
                </a:solidFill>
                <a:effectLst/>
                <a:uLnTx/>
                <a:uFillTx/>
                <a:latin typeface="+mn-lt"/>
                <a:ea typeface="+mn-ea"/>
                <a:cs typeface="+mn-cs"/>
              </a:rPr>
              <a:t>网上投资理财被骗</a:t>
            </a:r>
            <a:endParaRPr kumimoji="0" lang="zh-CN" sz="1800" b="1" i="0" u="none" strike="noStrike" kern="1200" cap="none" spc="0" normalizeH="0" baseline="0" noProof="1">
              <a:ln>
                <a:noFill/>
              </a:ln>
              <a:solidFill>
                <a:schemeClr val="dk1"/>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 typeface="Wingdings" panose="05000000000000000000" charset="0"/>
              <a:buNone/>
              <a:defRPr/>
            </a:pPr>
            <a:r>
              <a:rPr kumimoji="0" lang="en-US" altLang="zh-CN" sz="1800" b="0" i="0" u="none" strike="noStrike" kern="1200" cap="none" spc="0" normalizeH="0" baseline="0" noProof="1">
                <a:ln>
                  <a:noFill/>
                </a:ln>
                <a:solidFill>
                  <a:schemeClr val="dk1"/>
                </a:solidFill>
                <a:effectLst/>
                <a:uLnTx/>
                <a:uFillTx/>
                <a:latin typeface="+mn-lt"/>
                <a:ea typeface="+mn-ea"/>
                <a:cs typeface="+mn-cs"/>
              </a:rPr>
              <a:t>2021</a:t>
            </a:r>
            <a:r>
              <a:rPr kumimoji="0" lang="zh-CN" altLang="en-US" sz="1800" b="0" i="0" u="none" strike="noStrike" kern="1200" cap="none" spc="0" normalizeH="0" baseline="0" noProof="1">
                <a:ln>
                  <a:noFill/>
                </a:ln>
                <a:solidFill>
                  <a:schemeClr val="dk1"/>
                </a:solidFill>
                <a:effectLst/>
                <a:uLnTx/>
                <a:uFillTx/>
                <a:latin typeface="+mn-lt"/>
                <a:ea typeface="+mn-ea"/>
                <a:cs typeface="+mn-cs"/>
              </a:rPr>
              <a:t>年</a:t>
            </a:r>
            <a:r>
              <a:rPr kumimoji="0" lang="en-US" altLang="zh-CN" sz="1800" b="0" i="0" u="none" strike="noStrike" kern="1200" cap="none" spc="0" normalizeH="0" baseline="0" noProof="1">
                <a:ln>
                  <a:noFill/>
                </a:ln>
                <a:solidFill>
                  <a:schemeClr val="dk1"/>
                </a:solidFill>
                <a:effectLst/>
                <a:uLnTx/>
                <a:uFillTx/>
                <a:latin typeface="+mn-lt"/>
                <a:ea typeface="+mn-ea"/>
                <a:cs typeface="+mn-cs"/>
              </a:rPr>
              <a:t> </a:t>
            </a:r>
            <a:r>
              <a:rPr kumimoji="0" sz="1800" b="0" i="0" u="none" strike="noStrike" kern="1200" cap="none" spc="0" normalizeH="0" baseline="0" noProof="1">
                <a:ln>
                  <a:noFill/>
                </a:ln>
                <a:solidFill>
                  <a:schemeClr val="dk1"/>
                </a:solidFill>
                <a:effectLst/>
                <a:uLnTx/>
                <a:uFillTx/>
                <a:latin typeface="+mn-lt"/>
                <a:ea typeface="+mn-ea"/>
                <a:cs typeface="+mn-cs"/>
              </a:rPr>
              <a:t>9月2日20时55分，谭</a:t>
            </a:r>
            <a:r>
              <a:rPr kumimoji="0" lang="zh-CN" sz="1800" b="0" i="0" u="none" strike="noStrike" kern="1200" cap="none" spc="0" normalizeH="0" baseline="0" noProof="1">
                <a:ln>
                  <a:noFill/>
                </a:ln>
                <a:solidFill>
                  <a:schemeClr val="dk1"/>
                </a:solidFill>
                <a:effectLst/>
                <a:uLnTx/>
                <a:uFillTx/>
                <a:latin typeface="+mn-lt"/>
                <a:ea typeface="+mn-ea"/>
                <a:cs typeface="+mn-cs"/>
              </a:rPr>
              <a:t>同学</a:t>
            </a:r>
            <a:r>
              <a:rPr kumimoji="0" sz="1800" b="0" i="0" u="none" strike="noStrike" kern="1200" cap="none" spc="0" normalizeH="0" baseline="0" noProof="1">
                <a:ln>
                  <a:noFill/>
                </a:ln>
                <a:solidFill>
                  <a:schemeClr val="dk1"/>
                </a:solidFill>
                <a:effectLst/>
                <a:uLnTx/>
                <a:uFillTx/>
                <a:latin typeface="+mn-lt"/>
                <a:ea typeface="+mn-ea"/>
                <a:cs typeface="+mn-cs"/>
              </a:rPr>
              <a:t>，女（广州市</a:t>
            </a:r>
            <a:r>
              <a:rPr kumimoji="0" lang="zh-CN" sz="1800" b="0" i="0" u="none" strike="noStrike" kern="1200" cap="none" spc="0" normalizeH="0" baseline="0" noProof="1">
                <a:ln>
                  <a:noFill/>
                </a:ln>
                <a:solidFill>
                  <a:schemeClr val="dk1"/>
                </a:solidFill>
                <a:effectLst/>
                <a:uLnTx/>
                <a:uFillTx/>
                <a:latin typeface="+mn-lt"/>
                <a:ea typeface="+mn-ea"/>
                <a:cs typeface="+mn-cs"/>
              </a:rPr>
              <a:t>某</a:t>
            </a:r>
            <a:r>
              <a:rPr kumimoji="0" sz="1800" b="0" i="0" u="none" strike="noStrike" kern="1200" cap="none" spc="0" normalizeH="0" baseline="0" noProof="1">
                <a:ln>
                  <a:noFill/>
                </a:ln>
                <a:solidFill>
                  <a:schemeClr val="dk1"/>
                </a:solidFill>
                <a:effectLst/>
                <a:uLnTx/>
                <a:uFillTx/>
                <a:latin typeface="+mn-lt"/>
                <a:ea typeface="+mn-ea"/>
                <a:cs typeface="+mn-cs"/>
              </a:rPr>
              <a:t>学院大三学生）报警称在网上投资理财被骗20000元，由增城朱村所处理。</a:t>
            </a:r>
            <a:endParaRPr kumimoji="0" sz="1800" b="0" i="0" u="none" strike="noStrike" kern="1200" cap="none" spc="0" normalizeH="0" baseline="0" noProof="1">
              <a:ln>
                <a:noFill/>
              </a:ln>
              <a:solidFill>
                <a:schemeClr val="dk1"/>
              </a:solidFill>
              <a:effectLst/>
              <a:uLnTx/>
              <a:uFillTx/>
              <a:latin typeface="+mn-lt"/>
              <a:ea typeface="+mn-ea"/>
              <a:cs typeface="+mn-cs"/>
            </a:endParaRPr>
          </a:p>
        </p:txBody>
      </p:sp>
      <p:pic>
        <p:nvPicPr>
          <p:cNvPr id="45059" name="图片 101" descr="C:/Users/Administrator/AppData/Local/Temp/picturecompress_20211215172424/output_58.jpgoutput_58"/>
          <p:cNvPicPr/>
          <p:nvPr/>
        </p:nvPicPr>
        <p:blipFill>
          <a:blip r:embed="rId1">
            <a:clrChange>
              <a:clrFrom>
                <a:srgbClr val="FEFEFE"/>
              </a:clrFrom>
              <a:clrTo>
                <a:srgbClr val="FEFEFE">
                  <a:alpha val="0"/>
                </a:srgbClr>
              </a:clrTo>
            </a:clrChange>
          </a:blip>
          <a:srcRect/>
          <a:stretch>
            <a:fillRect/>
          </a:stretch>
        </p:blipFill>
        <p:spPr>
          <a:xfrm>
            <a:off x="6300788" y="1276350"/>
            <a:ext cx="2693987" cy="2459038"/>
          </a:xfrm>
          <a:prstGeom prst="rect">
            <a:avLst/>
          </a:prstGeom>
          <a:noFill/>
          <a:ln w="9525">
            <a:noFill/>
          </a:ln>
        </p:spPr>
      </p:pic>
      <p:pic>
        <p:nvPicPr>
          <p:cNvPr id="45061" name="图片 105" descr="C:/Users/Administrator/AppData/Local/Temp/picturecompress_20211215172424/output_59.jpgoutput_59"/>
          <p:cNvPicPr/>
          <p:nvPr/>
        </p:nvPicPr>
        <p:blipFill>
          <a:blip r:embed="rId2">
            <a:clrChange>
              <a:clrFrom>
                <a:srgbClr val="FEFEFE"/>
              </a:clrFrom>
              <a:clrTo>
                <a:srgbClr val="FEFEFE">
                  <a:alpha val="0"/>
                </a:srgbClr>
              </a:clrTo>
            </a:clrChange>
          </a:blip>
          <a:srcRect/>
          <a:stretch>
            <a:fillRect/>
          </a:stretch>
        </p:blipFill>
        <p:spPr>
          <a:xfrm>
            <a:off x="1116013" y="3219450"/>
            <a:ext cx="2809875" cy="1762125"/>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 name="文本框 56"/>
          <p:cNvSpPr txBox="1"/>
          <p:nvPr/>
        </p:nvSpPr>
        <p:spPr>
          <a:xfrm>
            <a:off x="3924300" y="627063"/>
            <a:ext cx="4289425" cy="4524375"/>
          </a:xfrm>
          <a:prstGeom prst="rect">
            <a:avLst/>
          </a:prstGeom>
          <a:ln>
            <a:prstDash val="sysDash"/>
          </a:ln>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1">
                <a:ln>
                  <a:noFill/>
                </a:ln>
                <a:solidFill>
                  <a:schemeClr val="dk1"/>
                </a:solidFill>
                <a:effectLst/>
                <a:uLnTx/>
                <a:uFillTx/>
                <a:latin typeface="+mn-lt"/>
                <a:ea typeface="+mn-ea"/>
                <a:cs typeface="+mn-cs"/>
              </a:rPr>
              <a:t>    </a:t>
            </a:r>
            <a:r>
              <a:rPr lang="zh-CN" altLang="en-US" sz="2400" b="1" strike="noStrike" noProof="1">
                <a:ln>
                  <a:noFill/>
                </a:ln>
                <a:effectLst/>
                <a:uLnTx/>
                <a:uFillTx/>
                <a:sym typeface="+mn-ea"/>
              </a:rPr>
              <a:t>电信网络诈骗手段复杂多变，无论骗子无论如何变化骗术，最终的目的都是落在让你转账、付款的目标上，因此防诈要牢记一个原则：</a:t>
            </a:r>
            <a:r>
              <a:rPr lang="zh-CN" altLang="en-US" sz="2400" b="1" u="sng" strike="noStrike" noProof="1">
                <a:ln>
                  <a:noFill/>
                </a:ln>
                <a:solidFill>
                  <a:srgbClr val="FF0000"/>
                </a:solidFill>
                <a:effectLst/>
                <a:uLnTx/>
                <a:uFillTx/>
                <a:sym typeface="+mn-ea"/>
              </a:rPr>
              <a:t>电话、网络上涉及钱财的事情要多方核实，切勿盲目信任对方的花言巧语！</a:t>
            </a:r>
            <a:endParaRPr kumimoji="0" lang="zh-CN" altLang="en-US" sz="2400" b="1" i="0" u="sng" strike="noStrike" kern="1200" cap="none" spc="0" normalizeH="0" baseline="0" noProof="1">
              <a:ln>
                <a:noFill/>
              </a:ln>
              <a:solidFill>
                <a:srgbClr val="FF0000"/>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400" b="1" strike="noStrike" noProof="1">
                <a:ln>
                  <a:noFill/>
                </a:ln>
                <a:solidFill>
                  <a:srgbClr val="FFC000"/>
                </a:solidFill>
                <a:effectLst/>
                <a:uLnTx/>
                <a:uFillTx/>
                <a:sym typeface="+mn-ea"/>
              </a:rPr>
              <a:t>不听！不信！不转账！</a:t>
            </a:r>
            <a:endParaRPr kumimoji="0" lang="zh-CN" altLang="en-US" sz="2400" b="1" i="0" u="none" strike="noStrike" kern="1200" cap="none" spc="0" normalizeH="0" baseline="0" noProof="1">
              <a:ln>
                <a:noFill/>
              </a:ln>
              <a:solidFill>
                <a:srgbClr val="FFC000"/>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400" b="1" u="sng" strike="noStrike" noProof="1">
                <a:ln>
                  <a:noFill/>
                </a:ln>
                <a:effectLst/>
                <a:uLnTx/>
                <a:uFillTx/>
                <a:sym typeface="+mn-ea"/>
                <a:hlinkClick r:id="rId1" action="ppaction://hlinkfile"/>
              </a:rPr>
              <a:t>如果不幸被诈骗学会及时止损，不要再继续相信骗子，不要再继续给骗子转款，保留好证据及时报警！</a:t>
            </a:r>
            <a:endParaRPr kumimoji="0" lang="zh-CN" altLang="en-US" sz="2000" b="1" i="0" u="sng" strike="noStrike" kern="1200" cap="none" spc="0" normalizeH="0" baseline="0" noProof="1">
              <a:ln>
                <a:noFill/>
              </a:ln>
              <a:solidFill>
                <a:schemeClr val="dk1"/>
              </a:solidFill>
              <a:effectLst/>
              <a:uLnTx/>
              <a:uFillTx/>
              <a:latin typeface="+mn-lt"/>
              <a:ea typeface="+mn-ea"/>
              <a:cs typeface="+mn-cs"/>
              <a:hlinkClick r:id="rId1" action="ppaction://hlinkfile"/>
            </a:endParaRPr>
          </a:p>
        </p:txBody>
      </p:sp>
      <p:pic>
        <p:nvPicPr>
          <p:cNvPr id="59" name="图片 58" descr="C:/Users/Administrator/AppData/Local/Temp/picturecompress_20211215172424/output_60.jpgoutput_60"/>
          <p:cNvPicPr>
            <a:picLocks noChangeAspect="1"/>
          </p:cNvPicPr>
          <p:nvPr/>
        </p:nvPicPr>
        <p:blipFill>
          <a:blip r:embed="rId2"/>
          <a:stretch>
            <a:fillRect/>
          </a:stretch>
        </p:blipFill>
        <p:spPr>
          <a:xfrm>
            <a:off x="323850" y="698500"/>
            <a:ext cx="3206750" cy="4335463"/>
          </a:xfrm>
          <a:prstGeom prst="rect">
            <a:avLst/>
          </a:prstGeom>
          <a:effectLst>
            <a:outerShdw blurRad="50800" dist="38100" dir="2700000" algn="tl" rotWithShape="0">
              <a:prstClr val="black">
                <a:alpha val="40000"/>
              </a:prstClr>
            </a:outerShdw>
          </a:effectLst>
        </p:spPr>
      </p:pic>
      <p:pic>
        <p:nvPicPr>
          <p:cNvPr id="10" name="图片 9" descr="C:/Users/Administrator/AppData/Local/Temp/picturecompress_20211215172424/output_61.pngoutput_61"/>
          <p:cNvPicPr>
            <a:picLocks noChangeAspect="1"/>
          </p:cNvPicPr>
          <p:nvPr/>
        </p:nvPicPr>
        <p:blipFill>
          <a:blip r:embed="rId3"/>
          <a:stretch>
            <a:fillRect/>
          </a:stretch>
        </p:blipFill>
        <p:spPr>
          <a:xfrm flipH="1">
            <a:off x="7812088" y="2643188"/>
            <a:ext cx="1449388" cy="2208213"/>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71775" y="1707515"/>
            <a:ext cx="4461510" cy="1568450"/>
          </a:xfrm>
          <a:prstGeom prst="rect">
            <a:avLst/>
          </a:prstGeom>
          <a:noFill/>
        </p:spPr>
        <p:txBody>
          <a:bodyPr wrap="square" rtlCol="0">
            <a:spAutoFit/>
          </a:bodyPr>
          <a:p>
            <a:r>
              <a:rPr lang="zh-CN" altLang="en-US" sz="4800"/>
              <a:t>课程结束！</a:t>
            </a:r>
            <a:endParaRPr lang="zh-CN" altLang="en-US" sz="4800"/>
          </a:p>
          <a:p>
            <a:r>
              <a:rPr lang="zh-CN" altLang="en-US" sz="4800"/>
              <a:t>感谢聆听！</a:t>
            </a:r>
            <a:endParaRPr lang="zh-CN" altLang="en-US" sz="4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5361" name="对象 9696"/>
          <p:cNvGraphicFramePr/>
          <p:nvPr/>
        </p:nvGraphicFramePr>
        <p:xfrm>
          <a:off x="1919288" y="1131888"/>
          <a:ext cx="5630862" cy="1339850"/>
        </p:xfrm>
        <a:graphic>
          <a:graphicData uri="http://schemas.openxmlformats.org/presentationml/2006/ole">
            <mc:AlternateContent xmlns:mc="http://schemas.openxmlformats.org/markup-compatibility/2006">
              <mc:Choice xmlns:v="urn:schemas-microsoft-com:vml" Requires="v">
                <p:oleObj spid="_x0000_s3076" name="" r:id="rId1" imgW="5057775" imgH="1304925" progId="Paint.Picture">
                  <p:embed/>
                </p:oleObj>
              </mc:Choice>
              <mc:Fallback>
                <p:oleObj name="" r:id="rId1" imgW="5057775" imgH="1304925" progId="Paint.Picture">
                  <p:embed/>
                  <p:pic>
                    <p:nvPicPr>
                      <p:cNvPr id="0" name="图片 3075"/>
                      <p:cNvPicPr/>
                      <p:nvPr/>
                    </p:nvPicPr>
                    <p:blipFill>
                      <a:blip r:embed="rId2"/>
                      <a:stretch>
                        <a:fillRect/>
                      </a:stretch>
                    </p:blipFill>
                    <p:spPr>
                      <a:xfrm>
                        <a:off x="1919288" y="1131888"/>
                        <a:ext cx="5630862" cy="1339850"/>
                      </a:xfrm>
                      <a:prstGeom prst="rect">
                        <a:avLst/>
                      </a:prstGeom>
                      <a:noFill/>
                      <a:ln w="38100">
                        <a:noFill/>
                        <a:miter/>
                      </a:ln>
                    </p:spPr>
                  </p:pic>
                </p:oleObj>
              </mc:Fallback>
            </mc:AlternateContent>
          </a:graphicData>
        </a:graphic>
      </p:graphicFrame>
      <p:sp>
        <p:nvSpPr>
          <p:cNvPr id="10718" name="TextBox 10"/>
          <p:cNvSpPr/>
          <p:nvPr/>
        </p:nvSpPr>
        <p:spPr>
          <a:xfrm>
            <a:off x="1601788" y="3267075"/>
            <a:ext cx="935037" cy="631825"/>
          </a:xfrm>
          <a:prstGeom prst="rect">
            <a:avLst/>
          </a:prstGeom>
          <a:noFill/>
          <a:ln w="9525">
            <a:noFill/>
          </a:ln>
        </p:spPr>
        <p:txBody>
          <a:bodyPr lIns="76444" tIns="38222" rIns="76444" bIns="38222" anchor="t" anchorCtr="0">
            <a:spAutoFit/>
          </a:bodyPr>
          <a:p>
            <a:pPr algn="ctr"/>
            <a:r>
              <a:rPr lang="zh-CN" altLang="en-US" b="1" i="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b="1" i="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b="1" i="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b="1" i="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722" name="矩形 47"/>
          <p:cNvSpPr/>
          <p:nvPr/>
        </p:nvSpPr>
        <p:spPr>
          <a:xfrm>
            <a:off x="828675" y="2584450"/>
            <a:ext cx="7823200" cy="1027113"/>
          </a:xfrm>
          <a:prstGeom prst="rect">
            <a:avLst/>
          </a:prstGeom>
          <a:ln w="22225" cmpd="sng">
            <a:solidFill>
              <a:srgbClr val="AFCE43"/>
            </a:solidFill>
            <a:prstDash val="sysDash"/>
          </a:ln>
        </p:spPr>
        <p:style>
          <a:lnRef idx="2">
            <a:schemeClr val="accent3"/>
          </a:lnRef>
          <a:fillRef idx="1">
            <a:schemeClr val="lt1"/>
          </a:fillRef>
          <a:effectRef idx="0">
            <a:schemeClr val="accent3"/>
          </a:effectRef>
          <a:fontRef idx="minor">
            <a:schemeClr val="dk1"/>
          </a:fontRef>
        </p:style>
        <p:txBody>
          <a:bodyPr wrap="square" lIns="68573" tIns="34287" rIns="68573" bIns="34287">
            <a:spAutoFit/>
          </a:bodyPr>
          <a:p>
            <a:pPr fontAlgn="base">
              <a:lnSpc>
                <a:spcPct val="130000"/>
              </a:lnSpc>
            </a:pPr>
            <a:r>
              <a:rPr lang="zh-CN" altLang="en-US" sz="2400" strike="noStrike" noProof="1" dirty="0">
                <a:latin typeface="微软雅黑" panose="020B0503020204020204" pitchFamily="34" charset="-122"/>
                <a:ea typeface="微软雅黑" panose="020B0503020204020204" pitchFamily="34" charset="-122"/>
                <a:sym typeface="微软雅黑" panose="020B0503020204020204" pitchFamily="34" charset="-122"/>
              </a:rPr>
              <a:t>概括的说，就是犯罪分子</a:t>
            </a:r>
            <a:r>
              <a:rPr lang="zh-CN" altLang="en-US" sz="2400" b="1" strike="noStrike" noProof="1" dirty="0">
                <a:latin typeface="微软雅黑" panose="020B0503020204020204" pitchFamily="34" charset="-122"/>
                <a:ea typeface="微软雅黑" panose="020B0503020204020204" pitchFamily="34" charset="-122"/>
                <a:sym typeface="微软雅黑" panose="020B0503020204020204" pitchFamily="34" charset="-122"/>
              </a:rPr>
              <a:t>借助于手机、固定电话、网络</a:t>
            </a:r>
            <a:r>
              <a:rPr lang="zh-CN" altLang="en-US" sz="2400" strike="noStrike" noProof="1" dirty="0">
                <a:latin typeface="微软雅黑" panose="020B0503020204020204" pitchFamily="34" charset="-122"/>
                <a:ea typeface="微软雅黑" panose="020B0503020204020204" pitchFamily="34" charset="-122"/>
                <a:sym typeface="微软雅黑" panose="020B0503020204020204" pitchFamily="34" charset="-122"/>
              </a:rPr>
              <a:t>等通讯工具和</a:t>
            </a:r>
            <a:r>
              <a:rPr lang="zh-CN" altLang="en-US" sz="2400" b="1" strike="noStrike" noProof="1" dirty="0">
                <a:latin typeface="微软雅黑" panose="020B0503020204020204" pitchFamily="34" charset="-122"/>
                <a:ea typeface="微软雅黑" panose="020B0503020204020204" pitchFamily="34" charset="-122"/>
                <a:sym typeface="微软雅黑" panose="020B0503020204020204" pitchFamily="34" charset="-122"/>
              </a:rPr>
              <a:t>现代的网银技术</a:t>
            </a:r>
            <a:r>
              <a:rPr lang="zh-CN" altLang="en-US" sz="2400" strike="noStrike" noProof="1" dirty="0">
                <a:latin typeface="微软雅黑" panose="020B0503020204020204" pitchFamily="34" charset="-122"/>
                <a:ea typeface="微软雅黑" panose="020B0503020204020204" pitchFamily="34" charset="-122"/>
                <a:sym typeface="微软雅黑" panose="020B0503020204020204" pitchFamily="34" charset="-122"/>
              </a:rPr>
              <a:t>实施的</a:t>
            </a:r>
            <a:r>
              <a:rPr lang="zh-CN" altLang="en-US" sz="2400" b="1" strike="noStrike" noProof="1" dirty="0">
                <a:latin typeface="微软雅黑" panose="020B0503020204020204" pitchFamily="34" charset="-122"/>
                <a:ea typeface="微软雅黑" panose="020B0503020204020204" pitchFamily="34" charset="-122"/>
                <a:sym typeface="微软雅黑" panose="020B0503020204020204" pitchFamily="34" charset="-122"/>
              </a:rPr>
              <a:t>非接触式</a:t>
            </a:r>
            <a:r>
              <a:rPr lang="zh-CN" altLang="en-US" sz="2400" strike="noStrike" noProof="1" dirty="0">
                <a:latin typeface="微软雅黑" panose="020B0503020204020204" pitchFamily="34" charset="-122"/>
                <a:ea typeface="微软雅黑" panose="020B0503020204020204" pitchFamily="34" charset="-122"/>
                <a:sym typeface="微软雅黑" panose="020B0503020204020204" pitchFamily="34" charset="-122"/>
              </a:rPr>
              <a:t>的诈骗犯罪。</a:t>
            </a:r>
            <a:endParaRPr lang="zh-CN" altLang="en-US" sz="2400" strike="noStrike" noProof="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364" name="组合 5"/>
          <p:cNvGrpSpPr/>
          <p:nvPr/>
        </p:nvGrpSpPr>
        <p:grpSpPr>
          <a:xfrm>
            <a:off x="1403350" y="3763963"/>
            <a:ext cx="1511300" cy="893762"/>
            <a:chOff x="1075" y="2237"/>
            <a:chExt cx="2380" cy="1406"/>
          </a:xfrm>
        </p:grpSpPr>
        <p:sp>
          <p:nvSpPr>
            <p:cNvPr id="15365" name="八边形 8674"/>
            <p:cNvSpPr/>
            <p:nvPr/>
          </p:nvSpPr>
          <p:spPr>
            <a:xfrm>
              <a:off x="1075" y="2236"/>
              <a:ext cx="2380" cy="1360"/>
            </a:xfrm>
            <a:prstGeom prst="octagon">
              <a:avLst>
                <a:gd name="adj" fmla="val 29287"/>
              </a:avLst>
            </a:prstGeom>
            <a:solidFill>
              <a:srgbClr val="006E3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5366" name="文本框 8678"/>
            <p:cNvSpPr txBox="1"/>
            <p:nvPr/>
          </p:nvSpPr>
          <p:spPr>
            <a:xfrm>
              <a:off x="1302" y="2349"/>
              <a:ext cx="1770" cy="1295"/>
            </a:xfrm>
            <a:prstGeom prst="rect">
              <a:avLst/>
            </a:prstGeom>
            <a:noFill/>
            <a:ln w="9525">
              <a:noFill/>
            </a:ln>
          </p:spPr>
          <p:txBody>
            <a:bodyPr anchor="t" anchorCtr="0">
              <a:spAutoFit/>
            </a:bodyPr>
            <a:p>
              <a:pPr algn="ctr"/>
              <a:r>
                <a:rPr lang="zh-CN" altLang="en-US" sz="2400" dirty="0">
                  <a:latin typeface="Arial" panose="020B0604020202020204" pitchFamily="34" charset="0"/>
                  <a:ea typeface="宋体" panose="02010600030101010101" pitchFamily="2" charset="-122"/>
                </a:rPr>
                <a:t>手机</a:t>
              </a:r>
              <a:endParaRPr lang="zh-CN" altLang="en-US" sz="2400" dirty="0">
                <a:latin typeface="Arial" panose="020B0604020202020204" pitchFamily="34" charset="0"/>
                <a:ea typeface="宋体" panose="02010600030101010101" pitchFamily="2" charset="-122"/>
              </a:endParaRPr>
            </a:p>
            <a:p>
              <a:pPr algn="ctr"/>
              <a:r>
                <a:rPr lang="zh-CN" altLang="en-US" sz="2400" dirty="0">
                  <a:latin typeface="Arial" panose="020B0604020202020204" pitchFamily="34" charset="0"/>
                  <a:ea typeface="宋体" panose="02010600030101010101" pitchFamily="2" charset="-122"/>
                </a:rPr>
                <a:t>短信</a:t>
              </a:r>
              <a:endParaRPr lang="zh-CN" altLang="en-US" sz="2400" dirty="0">
                <a:latin typeface="Arial" panose="020B0604020202020204" pitchFamily="34" charset="0"/>
                <a:ea typeface="宋体" panose="02010600030101010101" pitchFamily="2" charset="-122"/>
              </a:endParaRPr>
            </a:p>
          </p:txBody>
        </p:sp>
      </p:grpSp>
      <p:grpSp>
        <p:nvGrpSpPr>
          <p:cNvPr id="15367" name="组合 6"/>
          <p:cNvGrpSpPr/>
          <p:nvPr/>
        </p:nvGrpSpPr>
        <p:grpSpPr>
          <a:xfrm>
            <a:off x="3130550" y="3795713"/>
            <a:ext cx="1511300" cy="863600"/>
            <a:chOff x="4138" y="2349"/>
            <a:chExt cx="2380" cy="1360"/>
          </a:xfrm>
        </p:grpSpPr>
        <p:sp>
          <p:nvSpPr>
            <p:cNvPr id="15368" name="八边形 8675"/>
            <p:cNvSpPr/>
            <p:nvPr/>
          </p:nvSpPr>
          <p:spPr>
            <a:xfrm>
              <a:off x="4137" y="2349"/>
              <a:ext cx="2380" cy="1360"/>
            </a:xfrm>
            <a:prstGeom prst="octagon">
              <a:avLst>
                <a:gd name="adj" fmla="val 29287"/>
              </a:avLst>
            </a:prstGeom>
            <a:solidFill>
              <a:srgbClr val="9CC317"/>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5369" name="文本框 8679"/>
            <p:cNvSpPr txBox="1"/>
            <p:nvPr/>
          </p:nvSpPr>
          <p:spPr>
            <a:xfrm>
              <a:off x="4365" y="2689"/>
              <a:ext cx="1815" cy="720"/>
            </a:xfrm>
            <a:prstGeom prst="rect">
              <a:avLst/>
            </a:prstGeom>
            <a:noFill/>
            <a:ln w="9525">
              <a:noFill/>
            </a:ln>
          </p:spPr>
          <p:txBody>
            <a:bodyPr anchor="t" anchorCtr="0">
              <a:spAutoFit/>
            </a:bodyPr>
            <a:p>
              <a:pPr algn="ctr"/>
              <a:r>
                <a:rPr lang="zh-CN" altLang="en-US" sz="2400" dirty="0">
                  <a:latin typeface="Arial" panose="020B0604020202020204" pitchFamily="34" charset="0"/>
                  <a:ea typeface="宋体" panose="02010600030101010101" pitchFamily="2" charset="-122"/>
                </a:rPr>
                <a:t>电话</a:t>
              </a:r>
              <a:endParaRPr lang="zh-CN" altLang="en-US" sz="2400" dirty="0">
                <a:latin typeface="Arial" panose="020B0604020202020204" pitchFamily="34" charset="0"/>
                <a:ea typeface="宋体" panose="02010600030101010101" pitchFamily="2" charset="-122"/>
              </a:endParaRPr>
            </a:p>
          </p:txBody>
        </p:sp>
      </p:grpSp>
      <p:grpSp>
        <p:nvGrpSpPr>
          <p:cNvPr id="15370" name="组合 7"/>
          <p:cNvGrpSpPr/>
          <p:nvPr/>
        </p:nvGrpSpPr>
        <p:grpSpPr>
          <a:xfrm>
            <a:off x="4860925" y="3794125"/>
            <a:ext cx="1511300" cy="895350"/>
            <a:chOff x="7313" y="2349"/>
            <a:chExt cx="2380" cy="1410"/>
          </a:xfrm>
        </p:grpSpPr>
        <p:sp>
          <p:nvSpPr>
            <p:cNvPr id="15371" name="八边形 8677"/>
            <p:cNvSpPr/>
            <p:nvPr/>
          </p:nvSpPr>
          <p:spPr>
            <a:xfrm>
              <a:off x="7312" y="2349"/>
              <a:ext cx="2380" cy="1360"/>
            </a:xfrm>
            <a:prstGeom prst="octagon">
              <a:avLst>
                <a:gd name="adj" fmla="val 29287"/>
              </a:avLst>
            </a:prstGeom>
            <a:solidFill>
              <a:srgbClr val="006E3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5372" name="文本框 8680"/>
            <p:cNvSpPr txBox="1"/>
            <p:nvPr/>
          </p:nvSpPr>
          <p:spPr>
            <a:xfrm>
              <a:off x="7582" y="2462"/>
              <a:ext cx="1730" cy="1297"/>
            </a:xfrm>
            <a:prstGeom prst="rect">
              <a:avLst/>
            </a:prstGeom>
            <a:noFill/>
            <a:ln w="9525">
              <a:noFill/>
            </a:ln>
          </p:spPr>
          <p:txBody>
            <a:bodyPr anchor="t" anchorCtr="0">
              <a:spAutoFit/>
            </a:bodyPr>
            <a:p>
              <a:pPr algn="ctr"/>
              <a:r>
                <a:rPr lang="zh-CN" altLang="en-US" sz="2400" dirty="0">
                  <a:latin typeface="Arial" panose="020B0604020202020204" pitchFamily="34" charset="0"/>
                  <a:ea typeface="宋体" panose="02010600030101010101" pitchFamily="2" charset="-122"/>
                </a:rPr>
                <a:t>网络</a:t>
              </a:r>
              <a:endParaRPr lang="zh-CN" altLang="en-US" sz="2400" dirty="0">
                <a:latin typeface="Arial" panose="020B0604020202020204" pitchFamily="34" charset="0"/>
                <a:ea typeface="宋体" panose="02010600030101010101" pitchFamily="2" charset="-122"/>
              </a:endParaRPr>
            </a:p>
            <a:p>
              <a:pPr algn="ctr"/>
              <a:r>
                <a:rPr lang="zh-CN" altLang="en-US" sz="2400" dirty="0">
                  <a:latin typeface="Arial" panose="020B0604020202020204" pitchFamily="34" charset="0"/>
                  <a:ea typeface="宋体" panose="02010600030101010101" pitchFamily="2" charset="-122"/>
                </a:rPr>
                <a:t>电话</a:t>
              </a:r>
              <a:endParaRPr lang="zh-CN" altLang="en-US" sz="2400" dirty="0">
                <a:latin typeface="Arial" panose="020B0604020202020204" pitchFamily="34" charset="0"/>
                <a:ea typeface="宋体" panose="02010600030101010101" pitchFamily="2" charset="-122"/>
              </a:endParaRPr>
            </a:p>
          </p:txBody>
        </p:sp>
      </p:grpSp>
      <p:grpSp>
        <p:nvGrpSpPr>
          <p:cNvPr id="15373" name="组合 8"/>
          <p:cNvGrpSpPr/>
          <p:nvPr/>
        </p:nvGrpSpPr>
        <p:grpSpPr>
          <a:xfrm>
            <a:off x="6804025" y="3724275"/>
            <a:ext cx="1511300" cy="863600"/>
            <a:chOff x="10035" y="2349"/>
            <a:chExt cx="2380" cy="1360"/>
          </a:xfrm>
        </p:grpSpPr>
        <p:sp>
          <p:nvSpPr>
            <p:cNvPr id="15374" name="八边形 8676"/>
            <p:cNvSpPr/>
            <p:nvPr/>
          </p:nvSpPr>
          <p:spPr>
            <a:xfrm>
              <a:off x="10035" y="2349"/>
              <a:ext cx="2380" cy="1360"/>
            </a:xfrm>
            <a:prstGeom prst="octagon">
              <a:avLst>
                <a:gd name="adj" fmla="val 29287"/>
              </a:avLst>
            </a:prstGeom>
            <a:solidFill>
              <a:srgbClr val="9CC317"/>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5375" name="文本框 8681"/>
            <p:cNvSpPr txBox="1"/>
            <p:nvPr/>
          </p:nvSpPr>
          <p:spPr>
            <a:xfrm>
              <a:off x="10375" y="2731"/>
              <a:ext cx="2040" cy="720"/>
            </a:xfrm>
            <a:prstGeom prst="rect">
              <a:avLst/>
            </a:prstGeom>
            <a:noFill/>
            <a:ln w="9525">
              <a:noFill/>
            </a:ln>
          </p:spPr>
          <p:txBody>
            <a:bodyPr anchor="t" anchorCtr="0">
              <a:spAutoFit/>
            </a:bodyPr>
            <a:p>
              <a:r>
                <a:rPr lang="zh-CN" altLang="en-US" sz="2400" dirty="0">
                  <a:latin typeface="Arial" panose="020B0604020202020204" pitchFamily="34" charset="0"/>
                  <a:ea typeface="宋体" panose="02010600030101010101" pitchFamily="2" charset="-122"/>
                </a:rPr>
                <a:t>互联网</a:t>
              </a:r>
              <a:endParaRPr lang="zh-CN" altLang="en-US" sz="2400" dirty="0">
                <a:latin typeface="Arial" panose="020B0604020202020204" pitchFamily="34" charset="0"/>
                <a:ea typeface="宋体" panose="02010600030101010101" pitchFamily="2" charset="-122"/>
              </a:endParaRPr>
            </a:p>
          </p:txBody>
        </p:sp>
      </p:grpSp>
      <p:grpSp>
        <p:nvGrpSpPr>
          <p:cNvPr id="15377" name="组合 3"/>
          <p:cNvGrpSpPr/>
          <p:nvPr/>
        </p:nvGrpSpPr>
        <p:grpSpPr>
          <a:xfrm>
            <a:off x="34925" y="700088"/>
            <a:ext cx="3114675" cy="484187"/>
            <a:chOff x="705" y="1021"/>
            <a:chExt cx="4903" cy="762"/>
          </a:xfrm>
        </p:grpSpPr>
        <p:sp>
          <p:nvSpPr>
            <p:cNvPr id="15378" name="圆角矩形 472"/>
            <p:cNvSpPr/>
            <p:nvPr/>
          </p:nvSpPr>
          <p:spPr>
            <a:xfrm>
              <a:off x="705" y="1021"/>
              <a:ext cx="4725" cy="763"/>
            </a:xfrm>
            <a:prstGeom prst="roundRect">
              <a:avLst>
                <a:gd name="adj" fmla="val 50000"/>
              </a:avLst>
            </a:prstGeom>
            <a:noFill/>
            <a:ln w="28575" cap="flat" cmpd="sng">
              <a:solidFill>
                <a:srgbClr val="177A4E"/>
              </a:solidFill>
              <a:prstDash val="sysDot"/>
              <a:round/>
              <a:headEnd type="none" w="med" len="med"/>
              <a:tailEnd type="none" w="med" len="med"/>
            </a:ln>
          </p:spPr>
          <p:txBody>
            <a:bodyPr anchor="ctr" anchorCtr="0"/>
            <a:p>
              <a:pPr algn="ctr"/>
              <a:endParaRPr lang="zh-CN" altLang="en-US" dirty="0">
                <a:solidFill>
                  <a:srgbClr val="FFFFFF"/>
                </a:solidFill>
                <a:latin typeface="Arial" panose="020B0604020202020204" pitchFamily="34" charset="0"/>
                <a:ea typeface="微软雅黑" panose="020B0503020204020204" pitchFamily="34" charset="-122"/>
              </a:endParaRPr>
            </a:p>
          </p:txBody>
        </p:sp>
        <p:sp>
          <p:nvSpPr>
            <p:cNvPr id="15379" name="TextBox 1"/>
            <p:cNvSpPr/>
            <p:nvPr/>
          </p:nvSpPr>
          <p:spPr>
            <a:xfrm>
              <a:off x="911" y="1045"/>
              <a:ext cx="4697" cy="725"/>
            </a:xfrm>
            <a:prstGeom prst="rect">
              <a:avLst/>
            </a:prstGeom>
            <a:noFill/>
            <a:ln w="9525">
              <a:noFill/>
            </a:ln>
          </p:spPr>
          <p:txBody>
            <a:bodyPr anchor="t" anchorCtr="0">
              <a:spAutoFit/>
            </a:bodyPr>
            <a:p>
              <a:r>
                <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sym typeface="微软雅黑" panose="020B0503020204020204" pitchFamily="34" charset="-122"/>
                </a:rPr>
                <a:t>什么是电信诈骗</a:t>
              </a:r>
              <a:endParaRPr lang="zh-CN" altLang="en-US" sz="24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0718"/>
                                        </p:tgtEl>
                                        <p:attrNameLst>
                                          <p:attrName>style.visibility</p:attrName>
                                        </p:attrNameLst>
                                      </p:cBhvr>
                                      <p:to>
                                        <p:strVal val="visible"/>
                                      </p:to>
                                    </p:set>
                                    <p:anim calcmode="lin" valueType="num">
                                      <p:cBhvr>
                                        <p:cTn id="7" dur="600" fill="hold"/>
                                        <p:tgtEl>
                                          <p:spTgt spid="10718"/>
                                        </p:tgtEl>
                                        <p:attrNameLst>
                                          <p:attrName>ppt_w</p:attrName>
                                        </p:attrNameLst>
                                      </p:cBhvr>
                                      <p:tavLst>
                                        <p:tav tm="0">
                                          <p:val>
                                            <p:fltVal val="0.000000"/>
                                          </p:val>
                                        </p:tav>
                                        <p:tav tm="100000">
                                          <p:val>
                                            <p:strVal val="#ppt_w"/>
                                          </p:val>
                                        </p:tav>
                                      </p:tavLst>
                                    </p:anim>
                                    <p:anim calcmode="lin" valueType="num">
                                      <p:cBhvr>
                                        <p:cTn id="8" dur="600" fill="hold"/>
                                        <p:tgtEl>
                                          <p:spTgt spid="10718"/>
                                        </p:tgtEl>
                                        <p:attrNameLst>
                                          <p:attrName>ppt_h</p:attrName>
                                        </p:attrNameLst>
                                      </p:cBhvr>
                                      <p:tavLst>
                                        <p:tav tm="0">
                                          <p:val>
                                            <p:fltVal val="0.000000"/>
                                          </p:val>
                                        </p:tav>
                                        <p:tav tm="100000">
                                          <p:val>
                                            <p:strVal val="#ppt_h"/>
                                          </p:val>
                                        </p:tav>
                                      </p:tavLst>
                                    </p:anim>
                                    <p:anim calcmode="lin" valueType="num">
                                      <p:cBhvr>
                                        <p:cTn id="9" dur="600" fill="hold"/>
                                        <p:tgtEl>
                                          <p:spTgt spid="10718"/>
                                        </p:tgtEl>
                                        <p:attrNameLst>
                                          <p:attrName>style.rotation</p:attrName>
                                        </p:attrNameLst>
                                      </p:cBhvr>
                                      <p:tavLst>
                                        <p:tav tm="0">
                                          <p:val>
                                            <p:fltVal val="90.000000"/>
                                          </p:val>
                                        </p:tav>
                                        <p:tav tm="100000">
                                          <p:val>
                                            <p:fltVal val="0.000000"/>
                                          </p:val>
                                        </p:tav>
                                      </p:tavLst>
                                    </p:anim>
                                    <p:animEffect>
                                      <p:cBhvr>
                                        <p:cTn id="10" dur="600"/>
                                        <p:tgtEl>
                                          <p:spTgt spid="10718"/>
                                        </p:tgtEl>
                                      </p:cBhvr>
                                    </p:animEffect>
                                  </p:childTnLst>
                                </p:cTn>
                              </p:par>
                            </p:childTnLst>
                          </p:cTn>
                        </p:par>
                        <p:par>
                          <p:cTn id="11" fill="hold">
                            <p:stCondLst>
                              <p:cond delay="1000"/>
                            </p:stCondLst>
                            <p:childTnLst>
                              <p:par>
                                <p:cTn id="12" presetID="20" presetClass="entr" presetSubtype="0" fill="hold" grpId="0" nodeType="afterEffect">
                                  <p:stCondLst>
                                    <p:cond delay="0"/>
                                  </p:stCondLst>
                                  <p:childTnLst>
                                    <p:set>
                                      <p:cBhvr>
                                        <p:cTn id="13" dur="1" fill="hold">
                                          <p:stCondLst>
                                            <p:cond delay="0"/>
                                          </p:stCondLst>
                                        </p:cTn>
                                        <p:tgtEl>
                                          <p:spTgt spid="10722"/>
                                        </p:tgtEl>
                                        <p:attrNameLst>
                                          <p:attrName>style.visibility</p:attrName>
                                        </p:attrNameLst>
                                      </p:cBhvr>
                                      <p:to>
                                        <p:strVal val="visible"/>
                                      </p:to>
                                    </p:set>
                                    <p:animEffect filter="wedge">
                                      <p:cBhvr>
                                        <p:cTn id="14" dur="750"/>
                                        <p:tgtEl>
                                          <p:spTgt spid="1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18" grpId="0" bldLvl="0"/>
      <p:bldP spid="1072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5888" y="1184275"/>
            <a:ext cx="8912225" cy="3692525"/>
          </a:xfrm>
          <a:prstGeom prst="rect">
            <a:avLst/>
          </a:prstGeom>
          <a:noFill/>
          <a:ln w="28575" cmpd="sng">
            <a:solidFill>
              <a:srgbClr val="AFCE43"/>
            </a:solidFill>
            <a:prstDash val="sysDot"/>
          </a:ln>
        </p:spPr>
        <p:txBody>
          <a:bodyPr wrap="square" rtlCol="0">
            <a:spAutoFit/>
          </a:bodyPr>
          <a:p>
            <a:pPr marL="285750" indent="-285750">
              <a:buFont typeface="Wingdings" panose="05000000000000000000" charset="0"/>
              <a:buChar char="Ø"/>
            </a:pPr>
            <a:r>
              <a:rPr lang="zh-CN" altLang="en-US" b="1" noProof="1">
                <a:latin typeface="Calibri" panose="020F0502020204030204" pitchFamily="34" charset="0"/>
                <a:ea typeface="宋体" panose="02010600030101010101" pitchFamily="2" charset="-122"/>
                <a:cs typeface="+mn-cs"/>
              </a:rPr>
              <a:t>犯罪活动的蔓延性比较大,发展很迅速</a:t>
            </a:r>
            <a:endParaRPr lang="zh-CN" altLang="en-US" noProof="1"/>
          </a:p>
          <a:p>
            <a:r>
              <a:rPr lang="en-US" altLang="zh-CN" noProof="1">
                <a:latin typeface="Calibri" panose="020F0502020204030204" pitchFamily="34" charset="0"/>
                <a:ea typeface="宋体" panose="02010600030101010101" pitchFamily="2" charset="-122"/>
                <a:cs typeface="+mn-cs"/>
              </a:rPr>
              <a:t>      </a:t>
            </a:r>
            <a:r>
              <a:rPr lang="zh-CN" altLang="en-US" noProof="1">
                <a:latin typeface="Calibri" panose="020F0502020204030204" pitchFamily="34" charset="0"/>
                <a:ea typeface="宋体" panose="02010600030101010101" pitchFamily="2" charset="-122"/>
                <a:cs typeface="+mn-cs"/>
              </a:rPr>
              <a:t>犯罪分子往往利用人们</a:t>
            </a:r>
            <a:r>
              <a:rPr lang="zh-CN" altLang="en-US" b="1" noProof="1">
                <a:latin typeface="Calibri" panose="020F0502020204030204" pitchFamily="34" charset="0"/>
                <a:ea typeface="宋体" panose="02010600030101010101" pitchFamily="2" charset="-122"/>
                <a:cs typeface="+mn-cs"/>
              </a:rPr>
              <a:t>趋利避害</a:t>
            </a:r>
            <a:r>
              <a:rPr lang="zh-CN" altLang="en-US" noProof="1">
                <a:latin typeface="Calibri" panose="020F0502020204030204" pitchFamily="34" charset="0"/>
                <a:ea typeface="宋体" panose="02010600030101010101" pitchFamily="2" charset="-122"/>
                <a:cs typeface="+mn-cs"/>
              </a:rPr>
              <a:t>的心理通过编造</a:t>
            </a:r>
            <a:r>
              <a:rPr lang="zh-CN" altLang="en-US" b="1" noProof="1">
                <a:latin typeface="Calibri" panose="020F0502020204030204" pitchFamily="34" charset="0"/>
                <a:ea typeface="宋体" panose="02010600030101010101" pitchFamily="2" charset="-122"/>
                <a:cs typeface="+mn-cs"/>
              </a:rPr>
              <a:t>虚假电话、短信</a:t>
            </a:r>
            <a:r>
              <a:rPr lang="zh-CN" altLang="en-US" noProof="1">
                <a:latin typeface="Calibri" panose="020F0502020204030204" pitchFamily="34" charset="0"/>
                <a:ea typeface="宋体" panose="02010600030101010101" pitchFamily="2" charset="-122"/>
                <a:cs typeface="+mn-cs"/>
              </a:rPr>
              <a:t>地毯式地给群众发布</a:t>
            </a:r>
            <a:r>
              <a:rPr lang="zh-CN" altLang="en-US" b="1" noProof="1">
                <a:latin typeface="Calibri" panose="020F0502020204030204" pitchFamily="34" charset="0"/>
                <a:ea typeface="宋体" panose="02010600030101010101" pitchFamily="2" charset="-122"/>
                <a:cs typeface="+mn-cs"/>
              </a:rPr>
              <a:t>虚假信息</a:t>
            </a:r>
            <a:r>
              <a:rPr lang="zh-CN" altLang="en-US" noProof="1">
                <a:latin typeface="Calibri" panose="020F0502020204030204" pitchFamily="34" charset="0"/>
                <a:ea typeface="宋体" panose="02010600030101010101" pitchFamily="2" charset="-122"/>
                <a:cs typeface="+mn-cs"/>
              </a:rPr>
              <a:t>,在极短的时间内发布范围很广,侵害面很大,所以造成损失的面也很广。</a:t>
            </a:r>
            <a:endParaRPr lang="zh-CN" altLang="en-US" noProof="1"/>
          </a:p>
          <a:p>
            <a:pPr marL="285750" indent="-285750">
              <a:buFont typeface="Wingdings" panose="05000000000000000000" charset="0"/>
              <a:buChar char="Ø"/>
            </a:pPr>
            <a:r>
              <a:rPr lang="zh-CN" altLang="en-US" b="1" noProof="1">
                <a:latin typeface="Calibri" panose="020F0502020204030204" pitchFamily="34" charset="0"/>
                <a:ea typeface="宋体" panose="02010600030101010101" pitchFamily="2" charset="-122"/>
                <a:cs typeface="+mn-cs"/>
              </a:rPr>
              <a:t>诈骗手段翻新速度很快</a:t>
            </a:r>
            <a:endParaRPr lang="zh-CN" altLang="en-US" b="1" noProof="1"/>
          </a:p>
          <a:p>
            <a:r>
              <a:rPr lang="en-US" altLang="zh-CN" noProof="1">
                <a:latin typeface="Calibri" panose="020F0502020204030204" pitchFamily="34" charset="0"/>
                <a:ea typeface="宋体" panose="02010600030101010101" pitchFamily="2" charset="-122"/>
                <a:cs typeface="+mn-cs"/>
              </a:rPr>
              <a:t>      </a:t>
            </a:r>
            <a:r>
              <a:rPr lang="zh-CN" altLang="en-US" noProof="1">
                <a:latin typeface="Calibri" panose="020F0502020204030204" pitchFamily="34" charset="0"/>
                <a:ea typeface="宋体" panose="02010600030101010101" pitchFamily="2" charset="-122"/>
                <a:cs typeface="+mn-cs"/>
              </a:rPr>
              <a:t>从群发短信发展到英特网上的任意显号软件、显号电台等;从最原始的中奖诈骗、发展到绑架、勒索、电话欠费、汽车退税等。骗术花样翻新频率很高,令人防不胜防。</a:t>
            </a:r>
            <a:endParaRPr lang="zh-CN" altLang="en-US" noProof="1"/>
          </a:p>
          <a:p>
            <a:pPr marL="285750" indent="-285750">
              <a:buFont typeface="Wingdings" panose="05000000000000000000" charset="0"/>
              <a:buChar char="Ø"/>
            </a:pPr>
            <a:r>
              <a:rPr lang="zh-CN" altLang="en-US" b="1" noProof="1">
                <a:latin typeface="Calibri" panose="020F0502020204030204" pitchFamily="34" charset="0"/>
                <a:ea typeface="宋体" panose="02010600030101010101" pitchFamily="2" charset="-122"/>
                <a:cs typeface="+mn-cs"/>
              </a:rPr>
              <a:t>形式集团化,反侦查能力非常强</a:t>
            </a:r>
            <a:endParaRPr lang="zh-CN" altLang="en-US" noProof="1"/>
          </a:p>
          <a:p>
            <a:r>
              <a:rPr lang="en-US" altLang="zh-CN" noProof="1">
                <a:latin typeface="Calibri" panose="020F0502020204030204" pitchFamily="34" charset="0"/>
                <a:ea typeface="宋体" panose="02010600030101010101" pitchFamily="2" charset="-122"/>
                <a:cs typeface="+mn-cs"/>
              </a:rPr>
              <a:t>     </a:t>
            </a:r>
            <a:r>
              <a:rPr lang="zh-CN" altLang="en-US" noProof="1">
                <a:latin typeface="Calibri" panose="020F0502020204030204" pitchFamily="34" charset="0"/>
                <a:ea typeface="宋体" panose="02010600030101010101" pitchFamily="2" charset="-122"/>
                <a:cs typeface="+mn-cs"/>
              </a:rPr>
              <a:t>犯罪团伙一般采取</a:t>
            </a:r>
            <a:r>
              <a:rPr lang="zh-CN" altLang="en-US" b="1" noProof="1">
                <a:latin typeface="Calibri" panose="020F0502020204030204" pitchFamily="34" charset="0"/>
                <a:ea typeface="宋体" panose="02010600030101010101" pitchFamily="2" charset="-122"/>
                <a:cs typeface="+mn-cs"/>
              </a:rPr>
              <a:t>远程的</a:t>
            </a:r>
            <a:r>
              <a:rPr lang="zh-CN" altLang="en-US" noProof="1">
                <a:latin typeface="Calibri" panose="020F0502020204030204" pitchFamily="34" charset="0"/>
                <a:ea typeface="宋体" panose="02010600030101010101" pitchFamily="2" charset="-122"/>
                <a:cs typeface="+mn-cs"/>
              </a:rPr>
              <a:t>、</a:t>
            </a:r>
            <a:r>
              <a:rPr lang="zh-CN" altLang="en-US" b="1" noProof="1">
                <a:latin typeface="Calibri" panose="020F0502020204030204" pitchFamily="34" charset="0"/>
                <a:ea typeface="宋体" panose="02010600030101010101" pitchFamily="2" charset="-122"/>
                <a:cs typeface="+mn-cs"/>
              </a:rPr>
              <a:t>非接触式</a:t>
            </a:r>
            <a:r>
              <a:rPr lang="zh-CN" altLang="en-US" noProof="1">
                <a:latin typeface="Calibri" panose="020F0502020204030204" pitchFamily="34" charset="0"/>
                <a:ea typeface="宋体" panose="02010600030101010101" pitchFamily="2" charset="-122"/>
                <a:cs typeface="+mn-cs"/>
              </a:rPr>
              <a:t>的诈骗,犯罪团伙</a:t>
            </a:r>
            <a:r>
              <a:rPr lang="zh-CN" altLang="en-US" b="1" noProof="1">
                <a:latin typeface="Calibri" panose="020F0502020204030204" pitchFamily="34" charset="0"/>
                <a:ea typeface="宋体" panose="02010600030101010101" pitchFamily="2" charset="-122"/>
                <a:cs typeface="+mn-cs"/>
              </a:rPr>
              <a:t>内部组织很严密</a:t>
            </a:r>
            <a:r>
              <a:rPr lang="zh-CN" altLang="en-US" noProof="1">
                <a:latin typeface="Calibri" panose="020F0502020204030204" pitchFamily="34" charset="0"/>
                <a:ea typeface="宋体" panose="02010600030101010101" pitchFamily="2" charset="-122"/>
                <a:cs typeface="+mn-cs"/>
              </a:rPr>
              <a:t>,他们采取</a:t>
            </a:r>
            <a:r>
              <a:rPr lang="zh-CN" altLang="en-US" b="1" noProof="1">
                <a:latin typeface="Calibri" panose="020F0502020204030204" pitchFamily="34" charset="0"/>
                <a:ea typeface="宋体" panose="02010600030101010101" pitchFamily="2" charset="-122"/>
                <a:cs typeface="+mn-cs"/>
              </a:rPr>
              <a:t>企业化的运作</a:t>
            </a:r>
            <a:r>
              <a:rPr lang="zh-CN" altLang="en-US" noProof="1">
                <a:latin typeface="Calibri" panose="020F0502020204030204" pitchFamily="34" charset="0"/>
                <a:ea typeface="宋体" panose="02010600030101010101" pitchFamily="2" charset="-122"/>
                <a:cs typeface="+mn-cs"/>
              </a:rPr>
              <a:t>,分工很细,下一道工序不知道上一道工序的情况。给公安机关的</a:t>
            </a:r>
            <a:r>
              <a:rPr lang="zh-CN" altLang="en-US" b="1" noProof="1">
                <a:latin typeface="Calibri" panose="020F0502020204030204" pitchFamily="34" charset="0"/>
                <a:ea typeface="宋体" panose="02010600030101010101" pitchFamily="2" charset="-122"/>
                <a:cs typeface="+mn-cs"/>
              </a:rPr>
              <a:t>打击带来很大的困难</a:t>
            </a:r>
            <a:r>
              <a:rPr lang="zh-CN" altLang="en-US" noProof="1">
                <a:latin typeface="Calibri" panose="020F0502020204030204" pitchFamily="34" charset="0"/>
                <a:ea typeface="宋体" panose="02010600030101010101" pitchFamily="2" charset="-122"/>
                <a:cs typeface="+mn-cs"/>
              </a:rPr>
              <a:t>。</a:t>
            </a:r>
            <a:endParaRPr lang="zh-CN" altLang="en-US" noProof="1"/>
          </a:p>
          <a:p>
            <a:pPr marL="285750" indent="-285750">
              <a:buFont typeface="Wingdings" panose="05000000000000000000" charset="0"/>
              <a:buChar char="Ø"/>
            </a:pPr>
            <a:r>
              <a:rPr lang="zh-CN" altLang="en-US" b="1" noProof="1">
                <a:latin typeface="Calibri" panose="020F0502020204030204" pitchFamily="34" charset="0"/>
                <a:ea typeface="宋体" panose="02010600030101010101" pitchFamily="2" charset="-122"/>
                <a:cs typeface="+mn-cs"/>
              </a:rPr>
              <a:t>跨国跨境犯罪比较突出</a:t>
            </a:r>
            <a:endParaRPr lang="zh-CN" altLang="en-US" b="1" noProof="1"/>
          </a:p>
          <a:p>
            <a:r>
              <a:rPr lang="en-US" altLang="zh-CN" noProof="1">
                <a:latin typeface="Calibri" panose="020F0502020204030204" pitchFamily="34" charset="0"/>
                <a:ea typeface="宋体" panose="02010600030101010101" pitchFamily="2" charset="-122"/>
                <a:cs typeface="+mn-cs"/>
              </a:rPr>
              <a:t>    </a:t>
            </a:r>
            <a:r>
              <a:rPr lang="zh-CN" altLang="en-US" noProof="1">
                <a:latin typeface="Calibri" panose="020F0502020204030204" pitchFamily="34" charset="0"/>
                <a:ea typeface="宋体" panose="02010600030101010101" pitchFamily="2" charset="-122"/>
                <a:cs typeface="+mn-cs"/>
              </a:rPr>
              <a:t>有的不法分子</a:t>
            </a:r>
            <a:r>
              <a:rPr lang="zh-CN" altLang="en-US" b="1" noProof="1">
                <a:latin typeface="Calibri" panose="020F0502020204030204" pitchFamily="34" charset="0"/>
                <a:ea typeface="宋体" panose="02010600030101010101" pitchFamily="2" charset="-122"/>
                <a:cs typeface="+mn-cs"/>
              </a:rPr>
              <a:t>在境内发布虚假信息</a:t>
            </a:r>
            <a:r>
              <a:rPr lang="zh-CN" altLang="en-US" noProof="1">
                <a:latin typeface="Calibri" panose="020F0502020204030204" pitchFamily="34" charset="0"/>
                <a:ea typeface="宋体" panose="02010600030101010101" pitchFamily="2" charset="-122"/>
                <a:cs typeface="+mn-cs"/>
              </a:rPr>
              <a:t>骗境外的人,也有的常在</a:t>
            </a:r>
            <a:r>
              <a:rPr lang="zh-CN" altLang="en-US" b="1" noProof="1">
                <a:latin typeface="Calibri" panose="020F0502020204030204" pitchFamily="34" charset="0"/>
                <a:ea typeface="宋体" panose="02010600030101010101" pitchFamily="2" charset="-122"/>
                <a:cs typeface="+mn-cs"/>
              </a:rPr>
              <a:t>境外发布短信</a:t>
            </a:r>
            <a:r>
              <a:rPr lang="zh-CN" altLang="en-US" noProof="1">
                <a:latin typeface="Calibri" panose="020F0502020204030204" pitchFamily="34" charset="0"/>
                <a:ea typeface="宋体" panose="02010600030101010101" pitchFamily="2" charset="-122"/>
                <a:cs typeface="+mn-cs"/>
              </a:rPr>
              <a:t>到国内</a:t>
            </a:r>
            <a:endParaRPr lang="zh-CN" altLang="en-US" noProof="1"/>
          </a:p>
          <a:p>
            <a:r>
              <a:rPr lang="zh-CN" altLang="en-US" noProof="1">
                <a:latin typeface="Calibri" panose="020F0502020204030204" pitchFamily="34" charset="0"/>
                <a:ea typeface="宋体" panose="02010600030101010101" pitchFamily="2" charset="-122"/>
                <a:cs typeface="+mn-cs"/>
              </a:rPr>
              <a:t>骗中国老百姓,还有</a:t>
            </a:r>
            <a:r>
              <a:rPr lang="zh-CN" altLang="en-US" b="1" noProof="1">
                <a:latin typeface="Calibri" panose="020F0502020204030204" pitchFamily="34" charset="0"/>
                <a:ea typeface="宋体" panose="02010600030101010101" pitchFamily="2" charset="-122"/>
                <a:cs typeface="+mn-cs"/>
              </a:rPr>
              <a:t>境内外勾结连锁作案</a:t>
            </a:r>
            <a:r>
              <a:rPr lang="zh-CN" altLang="en-US" noProof="1">
                <a:latin typeface="Calibri" panose="020F0502020204030204" pitchFamily="34" charset="0"/>
                <a:ea typeface="宋体" panose="02010600030101010101" pitchFamily="2" charset="-122"/>
                <a:cs typeface="+mn-cs"/>
              </a:rPr>
              <a:t>,</a:t>
            </a:r>
            <a:r>
              <a:rPr lang="zh-CN" altLang="en-US" b="1" noProof="1">
                <a:latin typeface="Calibri" panose="020F0502020204030204" pitchFamily="34" charset="0"/>
                <a:ea typeface="宋体" panose="02010600030101010101" pitchFamily="2" charset="-122"/>
                <a:cs typeface="+mn-cs"/>
              </a:rPr>
              <a:t>隐蔽性很强</a:t>
            </a:r>
            <a:r>
              <a:rPr lang="zh-CN" altLang="en-US" noProof="1">
                <a:latin typeface="Calibri" panose="020F0502020204030204" pitchFamily="34" charset="0"/>
                <a:ea typeface="宋体" panose="02010600030101010101" pitchFamily="2" charset="-122"/>
                <a:cs typeface="+mn-cs"/>
              </a:rPr>
              <a:t>,打击难度也很大。</a:t>
            </a:r>
            <a:endParaRPr lang="zh-CN" altLang="en-US" noProof="1"/>
          </a:p>
        </p:txBody>
      </p:sp>
      <p:sp>
        <p:nvSpPr>
          <p:cNvPr id="10718" name="TextBox 10"/>
          <p:cNvSpPr/>
          <p:nvPr/>
        </p:nvSpPr>
        <p:spPr>
          <a:xfrm>
            <a:off x="1601788" y="3267075"/>
            <a:ext cx="935037" cy="631825"/>
          </a:xfrm>
          <a:prstGeom prst="rect">
            <a:avLst/>
          </a:prstGeom>
          <a:noFill/>
          <a:ln w="9525">
            <a:noFill/>
          </a:ln>
        </p:spPr>
        <p:txBody>
          <a:bodyPr lIns="76444" tIns="38222" rIns="76444" bIns="38222" anchor="t" anchorCtr="0">
            <a:spAutoFit/>
          </a:bodyPr>
          <a:p>
            <a:pPr algn="ctr"/>
            <a:r>
              <a:rPr lang="zh-CN" altLang="en-US" b="1" i="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b="1" i="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b="1" i="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b="1" i="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387" name="组合 3"/>
          <p:cNvGrpSpPr/>
          <p:nvPr/>
        </p:nvGrpSpPr>
        <p:grpSpPr>
          <a:xfrm>
            <a:off x="-107950" y="700088"/>
            <a:ext cx="3267075" cy="484187"/>
            <a:chOff x="478" y="1021"/>
            <a:chExt cx="5146" cy="763"/>
          </a:xfrm>
        </p:grpSpPr>
        <p:sp>
          <p:nvSpPr>
            <p:cNvPr id="16388" name="圆角矩形 472"/>
            <p:cNvSpPr/>
            <p:nvPr/>
          </p:nvSpPr>
          <p:spPr>
            <a:xfrm>
              <a:off x="705" y="1021"/>
              <a:ext cx="4725" cy="763"/>
            </a:xfrm>
            <a:prstGeom prst="roundRect">
              <a:avLst>
                <a:gd name="adj" fmla="val 50000"/>
              </a:avLst>
            </a:prstGeom>
            <a:noFill/>
            <a:ln w="28575" cap="flat" cmpd="sng">
              <a:solidFill>
                <a:srgbClr val="177A4E"/>
              </a:solidFill>
              <a:prstDash val="sysDot"/>
              <a:round/>
              <a:headEnd type="none" w="med" len="med"/>
              <a:tailEnd type="none" w="med" len="med"/>
            </a:ln>
          </p:spPr>
          <p:txBody>
            <a:bodyPr anchor="ctr" anchorCtr="0"/>
            <a:p>
              <a:pPr algn="ctr"/>
              <a:endParaRPr lang="zh-CN" altLang="en-US" dirty="0">
                <a:solidFill>
                  <a:srgbClr val="FFFFFF"/>
                </a:solidFill>
                <a:latin typeface="Arial" panose="020B0604020202020204" pitchFamily="34" charset="0"/>
                <a:ea typeface="微软雅黑" panose="020B0503020204020204" pitchFamily="34" charset="-122"/>
              </a:endParaRPr>
            </a:p>
          </p:txBody>
        </p:sp>
        <p:sp>
          <p:nvSpPr>
            <p:cNvPr id="16389" name="TextBox 1"/>
            <p:cNvSpPr/>
            <p:nvPr/>
          </p:nvSpPr>
          <p:spPr>
            <a:xfrm>
              <a:off x="478" y="1021"/>
              <a:ext cx="5146" cy="725"/>
            </a:xfrm>
            <a:prstGeom prst="rect">
              <a:avLst/>
            </a:prstGeom>
            <a:noFill/>
            <a:ln w="9525">
              <a:noFill/>
            </a:ln>
          </p:spPr>
          <p:txBody>
            <a:bodyPr wrap="square" anchor="t" anchorCtr="0">
              <a:spAutoFit/>
            </a:bodyPr>
            <a:p>
              <a:r>
                <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sym typeface="微软雅黑" panose="020B0503020204020204" pitchFamily="34" charset="-122"/>
                </a:rPr>
                <a:t>电信网络诈骗的特点</a:t>
              </a:r>
              <a:endParaRPr lang="zh-CN" altLang="en-US" sz="24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0718"/>
                                        </p:tgtEl>
                                        <p:attrNameLst>
                                          <p:attrName>style.visibility</p:attrName>
                                        </p:attrNameLst>
                                      </p:cBhvr>
                                      <p:to>
                                        <p:strVal val="visible"/>
                                      </p:to>
                                    </p:set>
                                    <p:anim calcmode="lin" valueType="num">
                                      <p:cBhvr>
                                        <p:cTn id="7" dur="600" fill="hold"/>
                                        <p:tgtEl>
                                          <p:spTgt spid="10718"/>
                                        </p:tgtEl>
                                        <p:attrNameLst>
                                          <p:attrName>ppt_w</p:attrName>
                                        </p:attrNameLst>
                                      </p:cBhvr>
                                      <p:tavLst>
                                        <p:tav tm="0">
                                          <p:val>
                                            <p:fltVal val="0.000000"/>
                                          </p:val>
                                        </p:tav>
                                        <p:tav tm="100000">
                                          <p:val>
                                            <p:strVal val="#ppt_w"/>
                                          </p:val>
                                        </p:tav>
                                      </p:tavLst>
                                    </p:anim>
                                    <p:anim calcmode="lin" valueType="num">
                                      <p:cBhvr>
                                        <p:cTn id="8" dur="600" fill="hold"/>
                                        <p:tgtEl>
                                          <p:spTgt spid="10718"/>
                                        </p:tgtEl>
                                        <p:attrNameLst>
                                          <p:attrName>ppt_h</p:attrName>
                                        </p:attrNameLst>
                                      </p:cBhvr>
                                      <p:tavLst>
                                        <p:tav tm="0">
                                          <p:val>
                                            <p:fltVal val="0.000000"/>
                                          </p:val>
                                        </p:tav>
                                        <p:tav tm="100000">
                                          <p:val>
                                            <p:strVal val="#ppt_h"/>
                                          </p:val>
                                        </p:tav>
                                      </p:tavLst>
                                    </p:anim>
                                    <p:anim calcmode="lin" valueType="num">
                                      <p:cBhvr>
                                        <p:cTn id="9" dur="600" fill="hold"/>
                                        <p:tgtEl>
                                          <p:spTgt spid="10718"/>
                                        </p:tgtEl>
                                        <p:attrNameLst>
                                          <p:attrName>style.rotation</p:attrName>
                                        </p:attrNameLst>
                                      </p:cBhvr>
                                      <p:tavLst>
                                        <p:tav tm="0">
                                          <p:val>
                                            <p:fltVal val="90.000000"/>
                                          </p:val>
                                        </p:tav>
                                        <p:tav tm="100000">
                                          <p:val>
                                            <p:fltVal val="0.000000"/>
                                          </p:val>
                                        </p:tav>
                                      </p:tavLst>
                                    </p:anim>
                                    <p:animEffect>
                                      <p:cBhvr>
                                        <p:cTn id="10" dur="600"/>
                                        <p:tgtEl>
                                          <p:spTgt spid="107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18"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96875" y="915988"/>
            <a:ext cx="8661400" cy="3287713"/>
          </a:xfrm>
          <a:prstGeom prst="rect">
            <a:avLst/>
          </a:prstGeom>
          <a:noFill/>
          <a:ln w="28575" cmpd="dbl">
            <a:solidFill>
              <a:srgbClr val="AFCE43"/>
            </a:solidFill>
            <a:prstDash val="sysDot"/>
          </a:ln>
          <a:effectLst>
            <a:outerShdw blurRad="50800" dist="38100" dir="2700000" algn="tl" rotWithShape="0">
              <a:prstClr val="black">
                <a:alpha val="40000"/>
              </a:prstClr>
            </a:outerShdw>
          </a:effectLst>
        </p:spPr>
        <p:txBody>
          <a:bodyPr wrap="square" rtlCol="0">
            <a:spAutoFit/>
          </a:bodyPr>
          <a:p>
            <a:pPr marL="285750" indent="-285750" algn="ctr">
              <a:lnSpc>
                <a:spcPct val="160000"/>
              </a:lnSpc>
              <a:buFont typeface="Wingdings" panose="05000000000000000000" charset="0"/>
              <a:buChar char="l"/>
            </a:pPr>
            <a:r>
              <a:rPr lang="zh-CN" altLang="en-US" b="1" noProof="1">
                <a:solidFill>
                  <a:srgbClr val="C00000"/>
                </a:solidFill>
                <a:latin typeface="黑体" panose="02010609060101010101" pitchFamily="49" charset="-122"/>
                <a:ea typeface="黑体" panose="02010609060101010101" pitchFamily="49" charset="-122"/>
                <a:cs typeface="+mn-cs"/>
                <a:sym typeface="+mn-ea"/>
              </a:rPr>
              <a:t>诈骗流程</a:t>
            </a:r>
            <a:endParaRPr lang="zh-CN" altLang="en-US" b="1" noProof="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60000"/>
              </a:lnSpc>
              <a:buFont typeface="Wingdings" panose="05000000000000000000" charset="0"/>
            </a:pPr>
            <a:r>
              <a:rPr lang="zh-CN" altLang="en-US" sz="14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第一步：开始骗子会以练习刷单业务流程为幌子，让“刷客”购买百元左右的商品，等购买成功后，骗子</a:t>
            </a:r>
            <a:r>
              <a:rPr lang="zh-CN" altLang="en-US" sz="1400" b="1" noProof="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会快速将购物本金和刷单佣金返还给“刷客”</a:t>
            </a:r>
            <a:r>
              <a:rPr lang="zh-CN" altLang="en-US" sz="14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。随后按此流程多操作几次，逐渐赢得“刷客”的信任。</a:t>
            </a:r>
            <a:endParaRPr lang="zh-CN" altLang="en-US" sz="1400" b="1" noProof="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60000"/>
              </a:lnSpc>
              <a:buFont typeface="Wingdings" panose="05000000000000000000" charset="0"/>
            </a:pPr>
            <a:r>
              <a:rPr lang="zh-CN" altLang="en-US" sz="14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第二步：在赢得“刷客”的信任后，会要求“刷客”</a:t>
            </a:r>
            <a:r>
              <a:rPr lang="zh-CN" altLang="en-US" sz="1400" b="1" noProof="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继续网购刷单</a:t>
            </a:r>
            <a:r>
              <a:rPr lang="zh-CN" altLang="en-US" sz="14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，且网购的商品单价会越来越高，当然，承诺的佣金也会越来越高。不过这时，</a:t>
            </a:r>
            <a:r>
              <a:rPr lang="zh-CN" altLang="en-US" sz="1400" b="1" noProof="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骗子就不会很快兑付本金和佣金了，而是忽悠“刷客”说需要完成连续任务才能一次性返还。</a:t>
            </a:r>
            <a:endParaRPr lang="zh-CN" altLang="en-US" sz="1400" b="1" noProof="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60000"/>
              </a:lnSpc>
              <a:buFont typeface="Wingdings" panose="05000000000000000000" charset="0"/>
            </a:pPr>
            <a:r>
              <a:rPr lang="zh-CN" altLang="en-US" sz="14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第三步：等到“刷客”完成连续任务后，骗子们又</a:t>
            </a:r>
            <a:r>
              <a:rPr lang="zh-CN" altLang="en-US" sz="1400" b="1" noProof="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以各种系统故障、转账延迟、账户冻结等理由</a:t>
            </a:r>
            <a:r>
              <a:rPr lang="zh-CN" altLang="en-US" sz="14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，引导“刷</a:t>
            </a:r>
            <a:r>
              <a:rPr lang="zh-CN" altLang="en-US" sz="1400" b="1" noProof="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客”向诈骗账户汇入同样的金额激活账户</a:t>
            </a:r>
            <a:r>
              <a:rPr lang="zh-CN" altLang="en-US" sz="14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。用这种套路，“刷客”的被诈骗金额将越来越高，直到被骗子们“拉黑”后才发觉上当受骗。</a:t>
            </a:r>
            <a:endParaRPr lang="zh-CN" altLang="en-US" sz="1400" b="1" noProof="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1" name="矩形 50"/>
          <p:cNvSpPr/>
          <p:nvPr/>
        </p:nvSpPr>
        <p:spPr>
          <a:xfrm>
            <a:off x="396119" y="555773"/>
            <a:ext cx="2941320" cy="506730"/>
          </a:xfrm>
          <a:prstGeom prst="rect">
            <a:avLst/>
          </a:prstGeom>
          <a:effectLst>
            <a:outerShdw blurRad="50800" dist="38100" dir="2700000" algn="tl" rotWithShape="0">
              <a:prstClr val="black">
                <a:alpha val="40000"/>
              </a:prstClr>
            </a:outerShdw>
          </a:effectLst>
        </p:spPr>
        <p:txBody>
          <a:bodyPr wrap="none">
            <a:spAutoFit/>
            <a:scene3d>
              <a:camera prst="orthographicFront"/>
              <a:lightRig rig="threePt" dir="t"/>
            </a:scene3d>
            <a:sp3d contourW="12700"/>
          </a:bodyPr>
          <a:p>
            <a:pPr algn="ctr" fontAlgn="base"/>
            <a:r>
              <a:rPr lang="zh-CN" altLang="en-US" sz="2700" b="1" strike="noStrike" noProof="1" dirty="0">
                <a:solidFill>
                  <a:schemeClr val="tx1"/>
                </a:solidFill>
                <a:latin typeface="Arial" panose="020B0604020202020204" pitchFamily="34" charset="0"/>
                <a:ea typeface="宋体" panose="02010600030101010101" pitchFamily="2" charset="-122"/>
                <a:cs typeface="+mn-cs"/>
              </a:rPr>
              <a:t>网上刷单兼职诈骗</a:t>
            </a:r>
            <a:endParaRPr lang="zh-CN" altLang="en-US" sz="2700" b="1" strike="noStrike" noProof="1" dirty="0">
              <a:solidFill>
                <a:schemeClr val="tx1"/>
              </a:solidFill>
            </a:endParaRPr>
          </a:p>
        </p:txBody>
      </p:sp>
      <p:pic>
        <p:nvPicPr>
          <p:cNvPr id="17412" name="图片 1" descr="C:/Users/Administrator/AppData/Local/Temp/picturecompress_20211215172424/output_6.pngoutput_6"/>
          <p:cNvPicPr>
            <a:picLocks noChangeAspect="1"/>
          </p:cNvPicPr>
          <p:nvPr/>
        </p:nvPicPr>
        <p:blipFill>
          <a:blip r:embed="rId1">
            <a:clrChange>
              <a:clrFrom>
                <a:srgbClr val="FEFEFE"/>
              </a:clrFrom>
              <a:clrTo>
                <a:srgbClr val="FEFEFE">
                  <a:alpha val="0"/>
                </a:srgbClr>
              </a:clrTo>
            </a:clrChange>
          </a:blip>
          <a:stretch>
            <a:fillRect/>
          </a:stretch>
        </p:blipFill>
        <p:spPr>
          <a:xfrm>
            <a:off x="2771775" y="3770313"/>
            <a:ext cx="1446213" cy="1379537"/>
          </a:xfrm>
          <a:prstGeom prst="rect">
            <a:avLst/>
          </a:prstGeom>
          <a:noFill/>
          <a:ln w="9525">
            <a:noFill/>
          </a:ln>
        </p:spPr>
      </p:pic>
      <p:pic>
        <p:nvPicPr>
          <p:cNvPr id="17413" name="图片 2" descr="C:/Users/Administrator/AppData/Local/Temp/picturecompress_20211215172424/output_7.pngoutput_7"/>
          <p:cNvPicPr>
            <a:picLocks noChangeAspect="1"/>
          </p:cNvPicPr>
          <p:nvPr/>
        </p:nvPicPr>
        <p:blipFill>
          <a:blip r:embed="rId2">
            <a:clrChange>
              <a:clrFrom>
                <a:srgbClr val="FFFFFF"/>
              </a:clrFrom>
              <a:clrTo>
                <a:srgbClr val="FFFFFF">
                  <a:alpha val="0"/>
                </a:srgbClr>
              </a:clrTo>
            </a:clrChange>
          </a:blip>
          <a:srcRect/>
          <a:stretch>
            <a:fillRect/>
          </a:stretch>
        </p:blipFill>
        <p:spPr>
          <a:xfrm>
            <a:off x="4356100" y="3976688"/>
            <a:ext cx="2095500" cy="1116012"/>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8313" y="915988"/>
            <a:ext cx="8497888" cy="2170113"/>
          </a:xfrm>
          <a:prstGeom prst="rect">
            <a:avLst/>
          </a:prstGeom>
          <a:noFill/>
          <a:ln w="28575" cmpd="dbl">
            <a:solidFill>
              <a:srgbClr val="AFCE43"/>
            </a:solidFill>
            <a:prstDash val="sysDot"/>
          </a:ln>
          <a:effectLst>
            <a:outerShdw blurRad="50800" dist="38100" dir="2700000" algn="tl" rotWithShape="0">
              <a:prstClr val="black">
                <a:alpha val="40000"/>
              </a:prstClr>
            </a:outerShdw>
          </a:effectLst>
        </p:spPr>
        <p:txBody>
          <a:bodyPr wrap="square" rtlCol="0">
            <a:spAutoFit/>
          </a:bodyPr>
          <a:p>
            <a:pPr marL="285750" indent="-285750" algn="ctr">
              <a:lnSpc>
                <a:spcPct val="160000"/>
              </a:lnSpc>
              <a:buFont typeface="Wingdings" panose="05000000000000000000" charset="0"/>
              <a:buChar char="l"/>
            </a:pPr>
            <a:r>
              <a:rPr lang="zh-CN" altLang="en-US" b="1" noProof="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如何防范</a:t>
            </a:r>
            <a:endParaRPr lang="zh-CN" altLang="en-US" b="1" noProof="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90000"/>
              </a:lnSpc>
              <a:buFont typeface="Wingdings" panose="05000000000000000000" charset="0"/>
            </a:pPr>
            <a:r>
              <a:rPr lang="zh-CN" altLang="en-US" sz="14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1.网络刷单本身就是</a:t>
            </a:r>
            <a:r>
              <a:rPr lang="zh-CN" altLang="en-US" sz="1400" b="1" noProof="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一种违法行为</a:t>
            </a:r>
            <a:r>
              <a:rPr lang="zh-CN" altLang="en-US" sz="14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noProof="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任何要求垫资的刷单兼职都是诈骗</a:t>
            </a:r>
            <a:r>
              <a:rPr lang="zh-CN" altLang="en-US" sz="14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，遇到“刷单”“刷信誉”“刷信用”的网络兼职广告时要提高警惕。且参与刷单兼职是违反我校校规校纪的行为。</a:t>
            </a:r>
            <a:endParaRPr lang="zh-CN" altLang="en-US" sz="1400" b="1" noProof="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90000"/>
              </a:lnSpc>
              <a:buFont typeface="Wingdings" panose="05000000000000000000" charset="0"/>
            </a:pPr>
            <a:r>
              <a:rPr lang="zh-CN" altLang="en-US" sz="14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2.在网上</a:t>
            </a:r>
            <a:r>
              <a:rPr lang="zh-CN" altLang="en-US" sz="1400" b="1" noProof="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寻找兼职一定要擦亮眼睛</a:t>
            </a:r>
            <a:r>
              <a:rPr lang="zh-CN" altLang="en-US" sz="14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，不要点击陌生链接，或扫描二维码下载非法、假冒APP，一定要通过正规手机应用市场搜索正版合法APP。</a:t>
            </a:r>
            <a:endParaRPr lang="zh-CN" altLang="en-US" sz="1400" b="1" noProof="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8434" name="图片 13" descr="2"/>
          <p:cNvPicPr>
            <a:picLocks noChangeAspect="1"/>
          </p:cNvPicPr>
          <p:nvPr>
            <p:custDataLst>
              <p:tags r:id="rId1"/>
            </p:custDataLst>
          </p:nvPr>
        </p:nvPicPr>
        <p:blipFill>
          <a:blip r:embed="rId2"/>
          <a:stretch>
            <a:fillRect/>
          </a:stretch>
        </p:blipFill>
        <p:spPr>
          <a:xfrm>
            <a:off x="107950" y="3476625"/>
            <a:ext cx="1274763" cy="1628775"/>
          </a:xfrm>
          <a:prstGeom prst="rect">
            <a:avLst/>
          </a:prstGeom>
          <a:noFill/>
          <a:ln w="9525">
            <a:noFill/>
          </a:ln>
        </p:spPr>
      </p:pic>
      <p:sp>
        <p:nvSpPr>
          <p:cNvPr id="51" name="矩形 50"/>
          <p:cNvSpPr/>
          <p:nvPr/>
        </p:nvSpPr>
        <p:spPr>
          <a:xfrm>
            <a:off x="396119" y="555773"/>
            <a:ext cx="2941320" cy="506730"/>
          </a:xfrm>
          <a:prstGeom prst="rect">
            <a:avLst/>
          </a:prstGeom>
          <a:effectLst>
            <a:outerShdw blurRad="50800" dist="38100" dir="2700000" algn="tl" rotWithShape="0">
              <a:prstClr val="black">
                <a:alpha val="40000"/>
              </a:prstClr>
            </a:outerShdw>
          </a:effectLst>
        </p:spPr>
        <p:txBody>
          <a:bodyPr wrap="none">
            <a:spAutoFit/>
            <a:scene3d>
              <a:camera prst="orthographicFront"/>
              <a:lightRig rig="threePt" dir="t"/>
            </a:scene3d>
            <a:sp3d contourW="12700"/>
          </a:bodyPr>
          <a:p>
            <a:pPr algn="ctr" fontAlgn="base"/>
            <a:r>
              <a:rPr lang="zh-CN" altLang="en-US" sz="2700" b="1" strike="noStrike" noProof="1" dirty="0">
                <a:solidFill>
                  <a:schemeClr val="tx1"/>
                </a:solidFill>
                <a:latin typeface="Arial" panose="020B0604020202020204" pitchFamily="34" charset="0"/>
                <a:ea typeface="宋体" panose="02010600030101010101" pitchFamily="2" charset="-122"/>
                <a:cs typeface="+mn-cs"/>
              </a:rPr>
              <a:t>网上刷单兼职诈骗</a:t>
            </a:r>
            <a:endParaRPr lang="zh-CN" altLang="en-US" sz="2700" b="1" strike="noStrike" noProof="1" dirty="0">
              <a:solidFill>
                <a:schemeClr val="tx1"/>
              </a:solidFill>
            </a:endParaRPr>
          </a:p>
        </p:txBody>
      </p:sp>
      <p:pic>
        <p:nvPicPr>
          <p:cNvPr id="18436" name="图片 1" descr="C:/Users/Administrator/AppData/Local/Temp/picturecompress_20211215172424/output_9.pngoutput_9"/>
          <p:cNvPicPr>
            <a:picLocks noChangeAspect="1"/>
          </p:cNvPicPr>
          <p:nvPr/>
        </p:nvPicPr>
        <p:blipFill>
          <a:blip r:embed="rId3">
            <a:clrChange>
              <a:clrFrom>
                <a:srgbClr val="FFFFFF"/>
              </a:clrFrom>
              <a:clrTo>
                <a:srgbClr val="FFFFFF">
                  <a:alpha val="0"/>
                </a:srgbClr>
              </a:clrTo>
            </a:clrChange>
          </a:blip>
          <a:srcRect/>
          <a:stretch>
            <a:fillRect/>
          </a:stretch>
        </p:blipFill>
        <p:spPr>
          <a:xfrm>
            <a:off x="1763713" y="3003550"/>
            <a:ext cx="2752725" cy="2162175"/>
          </a:xfrm>
          <a:prstGeom prst="rect">
            <a:avLst/>
          </a:prstGeom>
          <a:noFill/>
          <a:ln w="9525">
            <a:noFill/>
          </a:ln>
        </p:spPr>
      </p:pic>
      <p:pic>
        <p:nvPicPr>
          <p:cNvPr id="18437" name="图片 2" descr="C:/Users/Administrator/AppData/Local/Temp/picturecompress_20211215172424/output_10.pngoutput_10"/>
          <p:cNvPicPr>
            <a:picLocks noChangeAspect="1"/>
          </p:cNvPicPr>
          <p:nvPr/>
        </p:nvPicPr>
        <p:blipFill>
          <a:blip r:embed="rId4">
            <a:clrChange>
              <a:clrFrom>
                <a:srgbClr val="FFFFFD"/>
              </a:clrFrom>
              <a:clrTo>
                <a:srgbClr val="FFFFFD">
                  <a:alpha val="0"/>
                </a:srgbClr>
              </a:clrTo>
            </a:clrChange>
          </a:blip>
          <a:srcRect/>
          <a:stretch>
            <a:fillRect/>
          </a:stretch>
        </p:blipFill>
        <p:spPr>
          <a:xfrm>
            <a:off x="5003800" y="2932113"/>
            <a:ext cx="3109913" cy="185420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132138" y="1203325"/>
            <a:ext cx="5964238" cy="2109788"/>
          </a:xfrm>
          <a:prstGeom prst="rect">
            <a:avLst/>
          </a:prstGeom>
          <a:noFill/>
          <a:ln w="28575" cmpd="dbl">
            <a:solidFill>
              <a:srgbClr val="AFCE43"/>
            </a:solidFill>
            <a:prstDash val="sysDot"/>
          </a:ln>
          <a:effectLst>
            <a:outerShdw blurRad="50800" dist="38100" dir="2700000" algn="tl" rotWithShape="0">
              <a:prstClr val="black">
                <a:alpha val="40000"/>
              </a:prstClr>
            </a:outerShdw>
          </a:effectLst>
        </p:spPr>
        <p:txBody>
          <a:bodyPr wrap="square" rtlCol="0">
            <a:spAutoFit/>
          </a:bodyPr>
          <a:p>
            <a:pPr marL="285750" indent="-285750" algn="ctr">
              <a:lnSpc>
                <a:spcPct val="160000"/>
              </a:lnSpc>
              <a:buFont typeface="Wingdings" panose="05000000000000000000" charset="0"/>
              <a:buChar char="l"/>
            </a:pPr>
            <a:r>
              <a:rPr lang="zh-CN" altLang="en-US" b="1" noProof="1">
                <a:solidFill>
                  <a:srgbClr val="C00000"/>
                </a:solidFill>
                <a:latin typeface="黑体" panose="02010609060101010101" pitchFamily="49" charset="-122"/>
                <a:ea typeface="黑体" panose="02010609060101010101" pitchFamily="49" charset="-122"/>
                <a:cs typeface="+mn-cs"/>
                <a:sym typeface="+mn-ea"/>
              </a:rPr>
              <a:t>诈骗流程</a:t>
            </a:r>
            <a:endParaRPr lang="zh-CN" altLang="en-US" b="1" noProof="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60000"/>
              </a:lnSpc>
              <a:buFont typeface="Wingdings" panose="05000000000000000000" charset="0"/>
            </a:pPr>
            <a:r>
              <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第一步：发布商品低价出售信息吸引事主（</a:t>
            </a:r>
            <a:r>
              <a:rPr lang="en-US" altLang="zh-CN" sz="16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58</a:t>
            </a:r>
            <a:r>
              <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同城、闲鱼、抖音）</a:t>
            </a:r>
            <a:endPar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60000"/>
              </a:lnSpc>
              <a:buFont typeface="Wingdings" panose="05000000000000000000" charset="0"/>
            </a:pPr>
            <a:r>
              <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第二步：添加微信</a:t>
            </a:r>
            <a:r>
              <a:rPr lang="en-US" altLang="zh-CN" sz="16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/QQ</a:t>
            </a:r>
            <a:r>
              <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，以折扣引诱私下交易</a:t>
            </a:r>
            <a:endPar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60000"/>
              </a:lnSpc>
            </a:pPr>
            <a:r>
              <a:rPr lang="zh-CN" altLang="en-US" sz="1600" b="1" noProof="1">
                <a:latin typeface="微软雅黑" panose="020B0503020204020204" pitchFamily="34" charset="-122"/>
                <a:ea typeface="微软雅黑" panose="020B0503020204020204" pitchFamily="34" charset="-122"/>
                <a:cs typeface="+mn-cs"/>
                <a:sym typeface="+mn-ea"/>
              </a:rPr>
              <a:t>第三步：引导点击 虚假购物链接 支付，或微信支付宝转账支付</a:t>
            </a:r>
            <a:r>
              <a:rPr lang="zh-CN" altLang="en-US" sz="1600" b="1" noProof="1" dirty="0">
                <a:latin typeface="微软雅黑" panose="020B0503020204020204" pitchFamily="34" charset="-122"/>
                <a:ea typeface="微软雅黑" panose="020B0503020204020204" pitchFamily="34" charset="-122"/>
                <a:cs typeface="+mn-cs"/>
                <a:sym typeface="+mn-ea"/>
              </a:rPr>
              <a:t>刻意跳过官方交易平台的监管</a:t>
            </a:r>
            <a:endParaRPr lang="zh-CN" altLang="en-US" sz="1600" b="1" noProof="1" dirty="0">
              <a:latin typeface="微软雅黑" panose="020B0503020204020204" pitchFamily="34" charset="-122"/>
              <a:ea typeface="微软雅黑" panose="020B0503020204020204" pitchFamily="34" charset="-122"/>
            </a:endParaRPr>
          </a:p>
        </p:txBody>
      </p:sp>
      <p:pic>
        <p:nvPicPr>
          <p:cNvPr id="19458" name="图片 4" descr="C:/Users/Administrator/AppData/Local/Temp/picturecompress_20211215172424/output_11.jpgoutput_11"/>
          <p:cNvPicPr>
            <a:picLocks noChangeAspect="1"/>
          </p:cNvPicPr>
          <p:nvPr/>
        </p:nvPicPr>
        <p:blipFill>
          <a:blip r:embed="rId1"/>
          <a:stretch>
            <a:fillRect/>
          </a:stretch>
        </p:blipFill>
        <p:spPr>
          <a:xfrm>
            <a:off x="209550" y="666750"/>
            <a:ext cx="2849563" cy="4518025"/>
          </a:xfrm>
          <a:prstGeom prst="rect">
            <a:avLst/>
          </a:prstGeom>
          <a:noFill/>
          <a:ln w="9525">
            <a:noFill/>
          </a:ln>
        </p:spPr>
      </p:pic>
      <p:sp>
        <p:nvSpPr>
          <p:cNvPr id="6" name="文本框 5"/>
          <p:cNvSpPr txBox="1"/>
          <p:nvPr/>
        </p:nvSpPr>
        <p:spPr>
          <a:xfrm>
            <a:off x="3276600" y="3363913"/>
            <a:ext cx="4638675" cy="1665288"/>
          </a:xfrm>
          <a:prstGeom prst="rect">
            <a:avLst/>
          </a:prstGeom>
          <a:noFill/>
          <a:ln w="31750" cmpd="dbl">
            <a:solidFill>
              <a:schemeClr val="accent1">
                <a:shade val="50000"/>
              </a:schemeClr>
            </a:solidFill>
            <a:prstDash val="sysDot"/>
          </a:ln>
          <a:effectLst>
            <a:outerShdw blurRad="50800" dist="38100" dir="2700000" algn="tl" rotWithShape="0">
              <a:prstClr val="black">
                <a:alpha val="40000"/>
              </a:prstClr>
            </a:outerShdw>
          </a:effectLst>
        </p:spPr>
        <p:txBody>
          <a:bodyPr wrap="square" rtlCol="0" anchor="t">
            <a:spAutoFit/>
          </a:bodyPr>
          <a:p>
            <a:pPr marL="285750" indent="-285750" algn="ctr" fontAlgn="auto">
              <a:lnSpc>
                <a:spcPct val="160000"/>
              </a:lnSpc>
              <a:buFont typeface="Wingdings" panose="05000000000000000000" charset="0"/>
              <a:buChar char="Ø"/>
            </a:pPr>
            <a:r>
              <a:rPr lang="zh-CN" altLang="en-US" sz="1600" b="1" noProof="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如何防范</a:t>
            </a:r>
            <a:endParaRPr lang="zh-CN" altLang="en-US" sz="1600" b="1" noProof="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fontAlgn="auto">
              <a:lnSpc>
                <a:spcPct val="160000"/>
              </a:lnSpc>
            </a:pPr>
            <a:r>
              <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rPr>
              <a:t>1、网购应选择正规的电商平台上进行</a:t>
            </a:r>
            <a:endPar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fontAlgn="auto">
              <a:lnSpc>
                <a:spcPct val="160000"/>
              </a:lnSpc>
            </a:pPr>
            <a:r>
              <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2、不要点击不明的购物链接</a:t>
            </a:r>
            <a:endPar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a:p>
            <a:pPr fontAlgn="auto">
              <a:lnSpc>
                <a:spcPct val="160000"/>
              </a:lnSpc>
            </a:pPr>
            <a:r>
              <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3、</a:t>
            </a:r>
            <a:r>
              <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ea"/>
              </a:rPr>
              <a:t>请勿私下交易，私下交易没有保障</a:t>
            </a:r>
            <a:endPar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460" name="图片 13" descr="2"/>
          <p:cNvPicPr>
            <a:picLocks noChangeAspect="1"/>
          </p:cNvPicPr>
          <p:nvPr>
            <p:custDataLst>
              <p:tags r:id="rId2"/>
            </p:custDataLst>
          </p:nvPr>
        </p:nvPicPr>
        <p:blipFill>
          <a:blip r:embed="rId3"/>
          <a:stretch>
            <a:fillRect/>
          </a:stretch>
        </p:blipFill>
        <p:spPr>
          <a:xfrm>
            <a:off x="7915275" y="3579813"/>
            <a:ext cx="1055688" cy="1349375"/>
          </a:xfrm>
          <a:prstGeom prst="rect">
            <a:avLst/>
          </a:prstGeom>
          <a:noFill/>
          <a:ln w="9525">
            <a:noFill/>
          </a:ln>
        </p:spPr>
      </p:pic>
      <p:sp>
        <p:nvSpPr>
          <p:cNvPr id="51" name="矩形 50"/>
          <p:cNvSpPr/>
          <p:nvPr/>
        </p:nvSpPr>
        <p:spPr>
          <a:xfrm>
            <a:off x="3348234" y="771673"/>
            <a:ext cx="3630930" cy="506730"/>
          </a:xfrm>
          <a:prstGeom prst="rect">
            <a:avLst/>
          </a:prstGeom>
          <a:effectLst>
            <a:outerShdw blurRad="50800" dist="38100" dir="2700000" algn="tl" rotWithShape="0">
              <a:prstClr val="black">
                <a:alpha val="40000"/>
              </a:prstClr>
            </a:outerShdw>
          </a:effectLst>
        </p:spPr>
        <p:txBody>
          <a:bodyPr wrap="none">
            <a:spAutoFit/>
            <a:scene3d>
              <a:camera prst="orthographicFront"/>
              <a:lightRig rig="threePt" dir="t"/>
            </a:scene3d>
            <a:sp3d contourW="12700"/>
          </a:bodyPr>
          <a:p>
            <a:pPr algn="ctr" fontAlgn="base"/>
            <a:r>
              <a:rPr lang="zh-CN" altLang="en-US" sz="2700" b="1" strike="noStrike" noProof="1" dirty="0">
                <a:solidFill>
                  <a:schemeClr val="tx1"/>
                </a:solidFill>
                <a:latin typeface="Arial" panose="020B0604020202020204" pitchFamily="34" charset="0"/>
                <a:ea typeface="宋体" panose="02010600030101010101" pitchFamily="2" charset="-122"/>
                <a:cs typeface="+mn-cs"/>
              </a:rPr>
              <a:t>网络购物虚拟交易诈骗</a:t>
            </a:r>
            <a:endParaRPr lang="zh-CN" altLang="en-US" sz="2700" b="1" strike="noStrike" noProof="1" dirty="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矩形 48"/>
          <p:cNvSpPr/>
          <p:nvPr/>
        </p:nvSpPr>
        <p:spPr>
          <a:xfrm>
            <a:off x="36306" y="2643559"/>
            <a:ext cx="1681486" cy="460375"/>
          </a:xfrm>
          <a:prstGeom prst="rect">
            <a:avLst/>
          </a:prstGeom>
        </p:spPr>
        <p:txBody>
          <a:bodyPr wrap="square">
            <a:spAutoFit/>
            <a:scene3d>
              <a:camera prst="orthographicFront"/>
              <a:lightRig rig="threePt" dir="t"/>
            </a:scene3d>
            <a:sp3d contourW="12700"/>
          </a:bodyPr>
          <a:lstStyle/>
          <a:p>
            <a:pPr algn="ctr" fontAlgn="base">
              <a:lnSpc>
                <a:spcPct val="120000"/>
              </a:lnSpc>
            </a:pPr>
            <a:r>
              <a:rPr lang="zh-CN" altLang="en-US" sz="2000" b="1" strike="noStrike" noProof="1" dirty="0">
                <a:solidFill>
                  <a:schemeClr val="tx1">
                    <a:lumMod val="65000"/>
                    <a:lumOff val="35000"/>
                  </a:schemeClr>
                </a:solidFill>
                <a:latin typeface="Arial" panose="020B0604020202020204" pitchFamily="34" charset="0"/>
                <a:ea typeface="宋体" panose="02010600030101010101" pitchFamily="2" charset="-122"/>
                <a:cs typeface="+mn-cs"/>
              </a:rPr>
              <a:t>电商客服</a:t>
            </a:r>
            <a:endParaRPr lang="zh-CN" altLang="en-US" sz="2000" b="1" strike="noStrike" noProof="1" dirty="0">
              <a:solidFill>
                <a:schemeClr val="tx1">
                  <a:lumMod val="65000"/>
                  <a:lumOff val="35000"/>
                </a:schemeClr>
              </a:solidFill>
              <a:latin typeface="Arial" panose="020B0604020202020204" pitchFamily="34" charset="0"/>
              <a:ea typeface="宋体" panose="02010600030101010101" pitchFamily="2" charset="-122"/>
              <a:cs typeface="+mn-cs"/>
            </a:endParaRPr>
          </a:p>
        </p:txBody>
      </p:sp>
      <p:sp>
        <p:nvSpPr>
          <p:cNvPr id="53" name="矩形 52"/>
          <p:cNvSpPr/>
          <p:nvPr/>
        </p:nvSpPr>
        <p:spPr>
          <a:xfrm>
            <a:off x="1628775" y="2612448"/>
            <a:ext cx="1681475" cy="460375"/>
          </a:xfrm>
          <a:prstGeom prst="rect">
            <a:avLst/>
          </a:prstGeom>
        </p:spPr>
        <p:txBody>
          <a:bodyPr wrap="square">
            <a:spAutoFit/>
            <a:scene3d>
              <a:camera prst="orthographicFront"/>
              <a:lightRig rig="threePt" dir="t"/>
            </a:scene3d>
            <a:sp3d contourW="12700"/>
          </a:bodyPr>
          <a:lstStyle/>
          <a:p>
            <a:pPr algn="ctr" fontAlgn="base">
              <a:lnSpc>
                <a:spcPct val="120000"/>
              </a:lnSpc>
            </a:pPr>
            <a:r>
              <a:rPr lang="zh-CN" altLang="en-US" sz="2000" b="1" strike="noStrike" noProof="1" dirty="0">
                <a:solidFill>
                  <a:schemeClr val="tx1">
                    <a:lumMod val="65000"/>
                    <a:lumOff val="35000"/>
                  </a:schemeClr>
                </a:solidFill>
                <a:latin typeface="Arial" panose="020B0604020202020204" pitchFamily="34" charset="0"/>
                <a:ea typeface="宋体" panose="02010600030101010101" pitchFamily="2" charset="-122"/>
                <a:cs typeface="+mn-cs"/>
              </a:rPr>
              <a:t>快递客服</a:t>
            </a:r>
            <a:endParaRPr lang="zh-CN" altLang="en-US" sz="2000" b="1" strike="noStrike" noProof="1" dirty="0">
              <a:solidFill>
                <a:schemeClr val="tx1">
                  <a:lumMod val="65000"/>
                  <a:lumOff val="35000"/>
                </a:schemeClr>
              </a:solidFill>
              <a:latin typeface="Arial" panose="020B0604020202020204" pitchFamily="34" charset="0"/>
              <a:ea typeface="宋体" panose="02010600030101010101" pitchFamily="2" charset="-122"/>
              <a:cs typeface="+mn-cs"/>
            </a:endParaRPr>
          </a:p>
        </p:txBody>
      </p:sp>
      <p:sp>
        <p:nvSpPr>
          <p:cNvPr id="56" name="矩形 55"/>
          <p:cNvSpPr/>
          <p:nvPr/>
        </p:nvSpPr>
        <p:spPr>
          <a:xfrm>
            <a:off x="3204210" y="2633980"/>
            <a:ext cx="1702435" cy="423545"/>
          </a:xfrm>
          <a:prstGeom prst="rect">
            <a:avLst/>
          </a:prstGeom>
        </p:spPr>
        <p:txBody>
          <a:bodyPr wrap="square">
            <a:spAutoFit/>
            <a:scene3d>
              <a:camera prst="orthographicFront"/>
              <a:lightRig rig="threePt" dir="t"/>
            </a:scene3d>
            <a:sp3d contourW="12700"/>
          </a:bodyPr>
          <a:lstStyle/>
          <a:p>
            <a:pPr algn="ctr" fontAlgn="base">
              <a:lnSpc>
                <a:spcPct val="120000"/>
              </a:lnSpc>
            </a:pPr>
            <a:r>
              <a:rPr lang="zh-CN" altLang="en-US" sz="1800" b="1" strike="noStrike" noProof="1" dirty="0">
                <a:solidFill>
                  <a:schemeClr val="tx1">
                    <a:lumMod val="65000"/>
                    <a:lumOff val="35000"/>
                  </a:schemeClr>
                </a:solidFill>
                <a:latin typeface="Arial" panose="020B0604020202020204" pitchFamily="34" charset="0"/>
                <a:ea typeface="宋体" panose="02010600030101010101" pitchFamily="2" charset="-122"/>
                <a:cs typeface="+mn-cs"/>
              </a:rPr>
              <a:t>航空公司客服</a:t>
            </a:r>
            <a:endParaRPr lang="zh-CN" altLang="en-US" sz="1800" b="1" strike="noStrike" noProof="1" dirty="0">
              <a:solidFill>
                <a:schemeClr val="tx1">
                  <a:lumMod val="65000"/>
                  <a:lumOff val="35000"/>
                </a:schemeClr>
              </a:solidFill>
              <a:latin typeface="Arial" panose="020B0604020202020204" pitchFamily="34" charset="0"/>
              <a:ea typeface="宋体" panose="02010600030101010101" pitchFamily="2" charset="-122"/>
              <a:cs typeface="+mn-cs"/>
            </a:endParaRPr>
          </a:p>
        </p:txBody>
      </p:sp>
      <p:sp>
        <p:nvSpPr>
          <p:cNvPr id="51" name="矩形 50"/>
          <p:cNvSpPr/>
          <p:nvPr/>
        </p:nvSpPr>
        <p:spPr>
          <a:xfrm>
            <a:off x="50679" y="699913"/>
            <a:ext cx="2941320" cy="506735"/>
          </a:xfrm>
          <a:prstGeom prst="rect">
            <a:avLst/>
          </a:prstGeom>
        </p:spPr>
        <p:txBody>
          <a:bodyPr wrap="none">
            <a:spAutoFit/>
            <a:scene3d>
              <a:camera prst="orthographicFront"/>
              <a:lightRig rig="threePt" dir="t"/>
            </a:scene3d>
            <a:sp3d contourW="12700"/>
          </a:bodyPr>
          <a:lstStyle/>
          <a:p>
            <a:pPr algn="ctr" fontAlgn="base"/>
            <a:r>
              <a:rPr lang="zh-CN" altLang="en-US" sz="2700" b="1" strike="noStrike" noProof="1" dirty="0">
                <a:solidFill>
                  <a:schemeClr val="tx1"/>
                </a:solidFill>
                <a:latin typeface="Arial" panose="020B0604020202020204" pitchFamily="34" charset="0"/>
                <a:ea typeface="宋体" panose="02010600030101010101" pitchFamily="2" charset="-122"/>
                <a:cs typeface="+mn-cs"/>
              </a:rPr>
              <a:t>冒充</a:t>
            </a:r>
            <a:r>
              <a:rPr lang="zh-CN" altLang="en-US" sz="2700" b="1" strike="noStrike" noProof="1" dirty="0">
                <a:solidFill>
                  <a:schemeClr val="tx1"/>
                </a:solidFill>
                <a:latin typeface="Arial" panose="020B0604020202020204" pitchFamily="34" charset="0"/>
                <a:ea typeface="宋体" panose="02010600030101010101" pitchFamily="2" charset="-122"/>
                <a:cs typeface="+mn-cs"/>
              </a:rPr>
              <a:t>官方客服诈骗</a:t>
            </a:r>
            <a:endParaRPr lang="zh-CN" altLang="en-US" sz="2700" b="1" strike="noStrike" noProof="1" dirty="0">
              <a:solidFill>
                <a:schemeClr val="tx1"/>
              </a:solidFill>
            </a:endParaRPr>
          </a:p>
        </p:txBody>
      </p:sp>
      <p:grpSp>
        <p:nvGrpSpPr>
          <p:cNvPr id="21509" name="组合 8"/>
          <p:cNvGrpSpPr/>
          <p:nvPr/>
        </p:nvGrpSpPr>
        <p:grpSpPr>
          <a:xfrm>
            <a:off x="228600" y="1206500"/>
            <a:ext cx="4408488" cy="1362075"/>
            <a:chOff x="472" y="2468"/>
            <a:chExt cx="6944" cy="2144"/>
          </a:xfrm>
        </p:grpSpPr>
        <p:grpSp>
          <p:nvGrpSpPr>
            <p:cNvPr id="21510" name="组合 29"/>
            <p:cNvGrpSpPr/>
            <p:nvPr/>
          </p:nvGrpSpPr>
          <p:grpSpPr>
            <a:xfrm>
              <a:off x="472" y="2468"/>
              <a:ext cx="1894" cy="1945"/>
              <a:chOff x="1505599" y="1967143"/>
              <a:chExt cx="2413178" cy="2413178"/>
            </a:xfrm>
          </p:grpSpPr>
          <p:sp>
            <p:nvSpPr>
              <p:cNvPr id="31" name="椭圆 30"/>
              <p:cNvSpPr/>
              <p:nvPr/>
            </p:nvSpPr>
            <p:spPr>
              <a:xfrm>
                <a:off x="1633390" y="2094934"/>
                <a:ext cx="2157594" cy="21575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350" strike="noStrike" noProof="1"/>
              </a:p>
            </p:txBody>
          </p:sp>
          <p:sp>
            <p:nvSpPr>
              <p:cNvPr id="32" name="椭圆 31"/>
              <p:cNvSpPr/>
              <p:nvPr/>
            </p:nvSpPr>
            <p:spPr>
              <a:xfrm>
                <a:off x="1505599" y="1967143"/>
                <a:ext cx="2413178" cy="2413178"/>
              </a:xfrm>
              <a:prstGeom prst="ellipse">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350" strike="noStrike" noProof="1"/>
              </a:p>
            </p:txBody>
          </p:sp>
          <p:sp>
            <p:nvSpPr>
              <p:cNvPr id="33" name="Freeform 109"/>
              <p:cNvSpPr>
                <a:spLocks noEditPoints="1"/>
              </p:cNvSpPr>
              <p:nvPr/>
            </p:nvSpPr>
            <p:spPr bwMode="auto">
              <a:xfrm>
                <a:off x="2324838" y="2759131"/>
                <a:ext cx="774699" cy="829201"/>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endParaRPr lang="zh-CN" altLang="en-US" sz="1350" strike="noStrike" noProof="1"/>
              </a:p>
            </p:txBody>
          </p:sp>
        </p:grpSp>
        <p:cxnSp>
          <p:nvCxnSpPr>
            <p:cNvPr id="44" name="直接连接符 43"/>
            <p:cNvCxnSpPr/>
            <p:nvPr/>
          </p:nvCxnSpPr>
          <p:spPr>
            <a:xfrm>
              <a:off x="572" y="4609"/>
              <a:ext cx="1730" cy="0"/>
            </a:xfrm>
            <a:prstGeom prst="line">
              <a:avLst/>
            </a:prstGeom>
            <a:noFill/>
            <a:ln w="9525">
              <a:solidFill>
                <a:schemeClr val="bg1">
                  <a:lumMod val="65000"/>
                </a:schemeClr>
              </a:solidFill>
              <a:prstDash val="dash"/>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a:off x="3240" y="4612"/>
              <a:ext cx="1445" cy="0"/>
            </a:xfrm>
            <a:prstGeom prst="line">
              <a:avLst/>
            </a:prstGeom>
            <a:noFill/>
            <a:ln w="9525">
              <a:solidFill>
                <a:schemeClr val="bg1">
                  <a:lumMod val="65000"/>
                </a:schemeClr>
              </a:solidFill>
              <a:prstDash val="dash"/>
              <a:headEnd type="oval"/>
              <a:tailEnd type="oval"/>
            </a:ln>
          </p:spPr>
          <p:style>
            <a:lnRef idx="2">
              <a:schemeClr val="accent1">
                <a:shade val="50000"/>
              </a:schemeClr>
            </a:lnRef>
            <a:fillRef idx="1">
              <a:schemeClr val="accent1"/>
            </a:fillRef>
            <a:effectRef idx="0">
              <a:schemeClr val="accent1"/>
            </a:effectRef>
            <a:fontRef idx="minor">
              <a:schemeClr val="lt1"/>
            </a:fontRef>
          </p:style>
        </p:cxnSp>
        <p:grpSp>
          <p:nvGrpSpPr>
            <p:cNvPr id="21516" name="组合 1"/>
            <p:cNvGrpSpPr/>
            <p:nvPr/>
          </p:nvGrpSpPr>
          <p:grpSpPr>
            <a:xfrm>
              <a:off x="3018" y="2475"/>
              <a:ext cx="1888" cy="1910"/>
              <a:chOff x="3976" y="2506"/>
              <a:chExt cx="1888" cy="1910"/>
            </a:xfrm>
          </p:grpSpPr>
          <p:grpSp>
            <p:nvGrpSpPr>
              <p:cNvPr id="21517" name="组合 33"/>
              <p:cNvGrpSpPr/>
              <p:nvPr/>
            </p:nvGrpSpPr>
            <p:grpSpPr>
              <a:xfrm>
                <a:off x="3976" y="2506"/>
                <a:ext cx="1888" cy="1910"/>
                <a:chOff x="5103909" y="1967143"/>
                <a:chExt cx="2413178" cy="2413178"/>
              </a:xfrm>
            </p:grpSpPr>
            <p:sp>
              <p:nvSpPr>
                <p:cNvPr id="35" name="椭圆 34"/>
                <p:cNvSpPr/>
                <p:nvPr/>
              </p:nvSpPr>
              <p:spPr>
                <a:xfrm>
                  <a:off x="5231700" y="2094934"/>
                  <a:ext cx="2157594" cy="215759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350" strike="noStrike" noProof="1" dirty="0"/>
                </a:p>
              </p:txBody>
            </p:sp>
            <p:sp>
              <p:nvSpPr>
                <p:cNvPr id="36" name="椭圆 35"/>
                <p:cNvSpPr/>
                <p:nvPr/>
              </p:nvSpPr>
              <p:spPr>
                <a:xfrm>
                  <a:off x="5103909" y="1967143"/>
                  <a:ext cx="2413178" cy="2413178"/>
                </a:xfrm>
                <a:prstGeom prst="ellipse">
                  <a:avLst/>
                </a:prstGeom>
                <a:noFill/>
                <a:ln>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350" strike="noStrike" noProof="1"/>
                </a:p>
              </p:txBody>
            </p:sp>
          </p:grpSp>
          <p:sp>
            <p:nvSpPr>
              <p:cNvPr id="21520" name="任意多边形: 形状 41"/>
              <p:cNvSpPr/>
              <p:nvPr/>
            </p:nvSpPr>
            <p:spPr>
              <a:xfrm>
                <a:off x="4251" y="2915"/>
                <a:ext cx="1415" cy="1110"/>
              </a:xfrm>
              <a:custGeom>
                <a:avLst/>
                <a:gdLst/>
                <a:ahLst/>
                <a:cxnLst>
                  <a:cxn ang="0">
                    <a:pos x="448957" y="352477"/>
                  </a:cxn>
                  <a:cxn ang="5400000">
                    <a:pos x="448957" y="352477"/>
                  </a:cxn>
                  <a:cxn ang="10800000">
                    <a:pos x="448957" y="352477"/>
                  </a:cxn>
                  <a:cxn ang="16200000">
                    <a:pos x="448957" y="352477"/>
                  </a:cxn>
                </a:cxnLst>
                <a:pathLst>
                  <a:path w="21600" h="21600">
                    <a:moveTo>
                      <a:pt x="2024" y="0"/>
                    </a:moveTo>
                    <a:cubicBezTo>
                      <a:pt x="912" y="0"/>
                      <a:pt x="0" y="1122"/>
                      <a:pt x="0" y="2491"/>
                    </a:cubicBezTo>
                    <a:lnTo>
                      <a:pt x="0" y="11634"/>
                    </a:lnTo>
                    <a:cubicBezTo>
                      <a:pt x="0" y="13008"/>
                      <a:pt x="912" y="14134"/>
                      <a:pt x="2024" y="14134"/>
                    </a:cubicBezTo>
                    <a:lnTo>
                      <a:pt x="2024" y="16617"/>
                    </a:lnTo>
                    <a:cubicBezTo>
                      <a:pt x="2024" y="17994"/>
                      <a:pt x="2935" y="19109"/>
                      <a:pt x="4049" y="19109"/>
                    </a:cubicBezTo>
                    <a:lnTo>
                      <a:pt x="4822" y="19109"/>
                    </a:lnTo>
                    <a:cubicBezTo>
                      <a:pt x="5125" y="20540"/>
                      <a:pt x="6166" y="21600"/>
                      <a:pt x="7423" y="21600"/>
                    </a:cubicBezTo>
                    <a:cubicBezTo>
                      <a:pt x="8673" y="21600"/>
                      <a:pt x="9726" y="20540"/>
                      <a:pt x="10030" y="19109"/>
                    </a:cubicBezTo>
                    <a:lnTo>
                      <a:pt x="13594" y="19109"/>
                    </a:lnTo>
                    <a:cubicBezTo>
                      <a:pt x="13897" y="20540"/>
                      <a:pt x="14942" y="21600"/>
                      <a:pt x="16202" y="21600"/>
                    </a:cubicBezTo>
                    <a:cubicBezTo>
                      <a:pt x="17449" y="21600"/>
                      <a:pt x="18498" y="20540"/>
                      <a:pt x="18803" y="19109"/>
                    </a:cubicBezTo>
                    <a:lnTo>
                      <a:pt x="19576" y="19109"/>
                    </a:lnTo>
                    <a:cubicBezTo>
                      <a:pt x="20692" y="19109"/>
                      <a:pt x="21600" y="17994"/>
                      <a:pt x="21600" y="16617"/>
                    </a:cubicBezTo>
                    <a:lnTo>
                      <a:pt x="21600" y="11634"/>
                    </a:lnTo>
                    <a:cubicBezTo>
                      <a:pt x="21600" y="11142"/>
                      <a:pt x="21482" y="10663"/>
                      <a:pt x="21259" y="10248"/>
                    </a:cubicBezTo>
                    <a:lnTo>
                      <a:pt x="18554" y="5265"/>
                    </a:lnTo>
                    <a:cubicBezTo>
                      <a:pt x="18182" y="4566"/>
                      <a:pt x="17557" y="4160"/>
                      <a:pt x="16876" y="4160"/>
                    </a:cubicBezTo>
                    <a:lnTo>
                      <a:pt x="14177" y="4160"/>
                    </a:lnTo>
                    <a:lnTo>
                      <a:pt x="14177" y="2491"/>
                    </a:lnTo>
                    <a:cubicBezTo>
                      <a:pt x="14177" y="1122"/>
                      <a:pt x="13265" y="0"/>
                      <a:pt x="12146" y="0"/>
                    </a:cubicBezTo>
                    <a:lnTo>
                      <a:pt x="2024" y="0"/>
                    </a:lnTo>
                    <a:close/>
                    <a:moveTo>
                      <a:pt x="2024" y="1669"/>
                    </a:moveTo>
                    <a:lnTo>
                      <a:pt x="12146" y="1669"/>
                    </a:lnTo>
                    <a:cubicBezTo>
                      <a:pt x="12524" y="1669"/>
                      <a:pt x="12821" y="2034"/>
                      <a:pt x="12821" y="2491"/>
                    </a:cubicBezTo>
                    <a:lnTo>
                      <a:pt x="12821" y="11634"/>
                    </a:lnTo>
                    <a:cubicBezTo>
                      <a:pt x="12821" y="12090"/>
                      <a:pt x="12524" y="12465"/>
                      <a:pt x="12146" y="12465"/>
                    </a:cubicBezTo>
                    <a:cubicBezTo>
                      <a:pt x="12146" y="12465"/>
                      <a:pt x="2024" y="12465"/>
                      <a:pt x="2024" y="12465"/>
                    </a:cubicBezTo>
                    <a:cubicBezTo>
                      <a:pt x="1649" y="12465"/>
                      <a:pt x="1350" y="12090"/>
                      <a:pt x="1350" y="11634"/>
                    </a:cubicBezTo>
                    <a:lnTo>
                      <a:pt x="1350" y="2491"/>
                    </a:lnTo>
                    <a:cubicBezTo>
                      <a:pt x="1350" y="2034"/>
                      <a:pt x="1649" y="1669"/>
                      <a:pt x="2024" y="1669"/>
                    </a:cubicBezTo>
                    <a:close/>
                    <a:moveTo>
                      <a:pt x="14177" y="5821"/>
                    </a:moveTo>
                    <a:lnTo>
                      <a:pt x="16876" y="5821"/>
                    </a:lnTo>
                    <a:cubicBezTo>
                      <a:pt x="17102" y="5821"/>
                      <a:pt x="17311" y="5958"/>
                      <a:pt x="17440" y="6184"/>
                    </a:cubicBezTo>
                    <a:lnTo>
                      <a:pt x="20132" y="11175"/>
                    </a:lnTo>
                    <a:cubicBezTo>
                      <a:pt x="20206" y="11307"/>
                      <a:pt x="20250" y="11475"/>
                      <a:pt x="20250" y="11634"/>
                    </a:cubicBezTo>
                    <a:cubicBezTo>
                      <a:pt x="20250" y="11634"/>
                      <a:pt x="20250" y="16617"/>
                      <a:pt x="20250" y="16617"/>
                    </a:cubicBezTo>
                    <a:cubicBezTo>
                      <a:pt x="20250" y="17074"/>
                      <a:pt x="19946" y="17448"/>
                      <a:pt x="19576" y="17448"/>
                    </a:cubicBezTo>
                    <a:lnTo>
                      <a:pt x="18803" y="17448"/>
                    </a:lnTo>
                    <a:cubicBezTo>
                      <a:pt x="18498" y="16016"/>
                      <a:pt x="17455" y="14956"/>
                      <a:pt x="16202" y="14956"/>
                    </a:cubicBezTo>
                    <a:cubicBezTo>
                      <a:pt x="14942" y="14956"/>
                      <a:pt x="13897" y="16016"/>
                      <a:pt x="13594" y="17448"/>
                    </a:cubicBezTo>
                    <a:lnTo>
                      <a:pt x="10030" y="17448"/>
                    </a:lnTo>
                    <a:cubicBezTo>
                      <a:pt x="9729" y="16016"/>
                      <a:pt x="8678" y="14956"/>
                      <a:pt x="7423" y="14956"/>
                    </a:cubicBezTo>
                    <a:cubicBezTo>
                      <a:pt x="6166" y="14956"/>
                      <a:pt x="5125" y="16016"/>
                      <a:pt x="4822" y="17448"/>
                    </a:cubicBezTo>
                    <a:lnTo>
                      <a:pt x="4049" y="17448"/>
                    </a:lnTo>
                    <a:cubicBezTo>
                      <a:pt x="3676" y="17448"/>
                      <a:pt x="3374" y="17074"/>
                      <a:pt x="3374" y="16617"/>
                    </a:cubicBezTo>
                    <a:lnTo>
                      <a:pt x="3374" y="14134"/>
                    </a:lnTo>
                    <a:lnTo>
                      <a:pt x="12146" y="14134"/>
                    </a:lnTo>
                    <a:cubicBezTo>
                      <a:pt x="13265" y="14134"/>
                      <a:pt x="14177" y="13008"/>
                      <a:pt x="14177" y="11634"/>
                    </a:cubicBezTo>
                    <a:lnTo>
                      <a:pt x="14177" y="5821"/>
                    </a:lnTo>
                    <a:close/>
                    <a:moveTo>
                      <a:pt x="15553" y="6450"/>
                    </a:moveTo>
                    <a:cubicBezTo>
                      <a:pt x="15182" y="6450"/>
                      <a:pt x="14885" y="6824"/>
                      <a:pt x="14885" y="7281"/>
                    </a:cubicBezTo>
                    <a:lnTo>
                      <a:pt x="14885" y="12263"/>
                    </a:lnTo>
                    <a:cubicBezTo>
                      <a:pt x="14885" y="12721"/>
                      <a:pt x="15182" y="13102"/>
                      <a:pt x="15553" y="13102"/>
                    </a:cubicBezTo>
                    <a:lnTo>
                      <a:pt x="18259" y="13102"/>
                    </a:lnTo>
                    <a:cubicBezTo>
                      <a:pt x="18629" y="13102"/>
                      <a:pt x="18934" y="12721"/>
                      <a:pt x="18934" y="12263"/>
                    </a:cubicBezTo>
                    <a:lnTo>
                      <a:pt x="18934" y="11022"/>
                    </a:lnTo>
                    <a:cubicBezTo>
                      <a:pt x="18934" y="10857"/>
                      <a:pt x="18888" y="10694"/>
                      <a:pt x="18816" y="10554"/>
                    </a:cubicBezTo>
                    <a:cubicBezTo>
                      <a:pt x="18816" y="10554"/>
                      <a:pt x="16798" y="6829"/>
                      <a:pt x="16798" y="6829"/>
                    </a:cubicBezTo>
                    <a:cubicBezTo>
                      <a:pt x="16673" y="6592"/>
                      <a:pt x="16460" y="6450"/>
                      <a:pt x="16234" y="6450"/>
                    </a:cubicBezTo>
                    <a:lnTo>
                      <a:pt x="15553" y="6450"/>
                    </a:lnTo>
                    <a:close/>
                    <a:moveTo>
                      <a:pt x="15553" y="7281"/>
                    </a:moveTo>
                    <a:lnTo>
                      <a:pt x="16234" y="7281"/>
                    </a:lnTo>
                    <a:lnTo>
                      <a:pt x="18259" y="11022"/>
                    </a:lnTo>
                    <a:cubicBezTo>
                      <a:pt x="18259" y="11022"/>
                      <a:pt x="18259" y="12263"/>
                      <a:pt x="18259" y="12263"/>
                    </a:cubicBezTo>
                    <a:lnTo>
                      <a:pt x="15553" y="12263"/>
                    </a:lnTo>
                    <a:lnTo>
                      <a:pt x="15553" y="7281"/>
                    </a:lnTo>
                    <a:close/>
                    <a:moveTo>
                      <a:pt x="7423" y="16617"/>
                    </a:moveTo>
                    <a:cubicBezTo>
                      <a:pt x="8167" y="16617"/>
                      <a:pt x="8772" y="17365"/>
                      <a:pt x="8772" y="18278"/>
                    </a:cubicBezTo>
                    <a:cubicBezTo>
                      <a:pt x="8772" y="19191"/>
                      <a:pt x="8167" y="19939"/>
                      <a:pt x="7423" y="19939"/>
                    </a:cubicBezTo>
                    <a:cubicBezTo>
                      <a:pt x="6677" y="19939"/>
                      <a:pt x="6073" y="19191"/>
                      <a:pt x="6073" y="18278"/>
                    </a:cubicBezTo>
                    <a:cubicBezTo>
                      <a:pt x="6073" y="17365"/>
                      <a:pt x="6677" y="16617"/>
                      <a:pt x="7423" y="16617"/>
                    </a:cubicBezTo>
                    <a:close/>
                    <a:moveTo>
                      <a:pt x="16202" y="16617"/>
                    </a:moveTo>
                    <a:cubicBezTo>
                      <a:pt x="16943" y="16617"/>
                      <a:pt x="17551" y="17365"/>
                      <a:pt x="17551" y="18278"/>
                    </a:cubicBezTo>
                    <a:cubicBezTo>
                      <a:pt x="17551" y="19191"/>
                      <a:pt x="16943" y="19939"/>
                      <a:pt x="16202" y="19939"/>
                    </a:cubicBezTo>
                    <a:cubicBezTo>
                      <a:pt x="15454" y="19939"/>
                      <a:pt x="14852" y="19191"/>
                      <a:pt x="14852" y="18278"/>
                    </a:cubicBezTo>
                    <a:cubicBezTo>
                      <a:pt x="14852" y="17365"/>
                      <a:pt x="15454" y="16617"/>
                      <a:pt x="16202" y="16617"/>
                    </a:cubicBezTo>
                    <a:close/>
                  </a:path>
                </a:pathLst>
              </a:custGeom>
              <a:solidFill>
                <a:schemeClr val="bg1"/>
              </a:solidFill>
              <a:ln w="12700">
                <a:noFill/>
              </a:ln>
            </p:spPr>
            <p:txBody>
              <a:bodyPr/>
              <a:p>
                <a:endParaRPr lang="zh-CN" altLang="en-US"/>
              </a:p>
            </p:txBody>
          </p:sp>
        </p:grpSp>
        <p:grpSp>
          <p:nvGrpSpPr>
            <p:cNvPr id="21521" name="组合 2"/>
            <p:cNvGrpSpPr/>
            <p:nvPr/>
          </p:nvGrpSpPr>
          <p:grpSpPr>
            <a:xfrm>
              <a:off x="5512" y="2501"/>
              <a:ext cx="1904" cy="1904"/>
              <a:chOff x="6872" y="2588"/>
              <a:chExt cx="1904" cy="1904"/>
            </a:xfrm>
          </p:grpSpPr>
          <p:grpSp>
            <p:nvGrpSpPr>
              <p:cNvPr id="21522" name="组合 37"/>
              <p:cNvGrpSpPr/>
              <p:nvPr/>
            </p:nvGrpSpPr>
            <p:grpSpPr>
              <a:xfrm>
                <a:off x="6872" y="2588"/>
                <a:ext cx="1905" cy="1905"/>
                <a:chOff x="8480330" y="1967143"/>
                <a:chExt cx="2413178" cy="2413178"/>
              </a:xfrm>
            </p:grpSpPr>
            <p:sp>
              <p:nvSpPr>
                <p:cNvPr id="39" name="椭圆 38"/>
                <p:cNvSpPr/>
                <p:nvPr/>
              </p:nvSpPr>
              <p:spPr>
                <a:xfrm>
                  <a:off x="8608121" y="2094934"/>
                  <a:ext cx="2157594" cy="21575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350" strike="noStrike" noProof="1" dirty="0"/>
                </a:p>
              </p:txBody>
            </p:sp>
            <p:sp>
              <p:nvSpPr>
                <p:cNvPr id="40" name="椭圆 39"/>
                <p:cNvSpPr/>
                <p:nvPr/>
              </p:nvSpPr>
              <p:spPr>
                <a:xfrm>
                  <a:off x="8480330" y="1967143"/>
                  <a:ext cx="2413178" cy="2413178"/>
                </a:xfrm>
                <a:prstGeom prst="ellipse">
                  <a:avLst/>
                </a:prstGeom>
                <a:no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350" strike="noStrike" noProof="1"/>
                </a:p>
              </p:txBody>
            </p:sp>
          </p:grpSp>
          <p:sp>
            <p:nvSpPr>
              <p:cNvPr id="21525" name="任意多边形: 形状 43"/>
              <p:cNvSpPr/>
              <p:nvPr/>
            </p:nvSpPr>
            <p:spPr>
              <a:xfrm>
                <a:off x="7262" y="3111"/>
                <a:ext cx="1097" cy="1095"/>
              </a:xfrm>
              <a:custGeom>
                <a:avLst/>
                <a:gdLst/>
                <a:ahLst/>
                <a:cxnLst>
                  <a:cxn ang="0">
                    <a:pos x="348128" y="347734"/>
                  </a:cxn>
                  <a:cxn ang="5400000">
                    <a:pos x="348128" y="347734"/>
                  </a:cxn>
                  <a:cxn ang="10800000">
                    <a:pos x="348128" y="347734"/>
                  </a:cxn>
                  <a:cxn ang="16200000">
                    <a:pos x="348128" y="347734"/>
                  </a:cxn>
                </a:cxnLst>
                <a:pathLst>
                  <a:path w="21551" h="21600">
                    <a:moveTo>
                      <a:pt x="19313" y="4353"/>
                    </a:moveTo>
                    <a:lnTo>
                      <a:pt x="16178" y="7496"/>
                    </a:lnTo>
                    <a:cubicBezTo>
                      <a:pt x="16034" y="7640"/>
                      <a:pt x="15980" y="7851"/>
                      <a:pt x="16036" y="8047"/>
                    </a:cubicBezTo>
                    <a:lnTo>
                      <a:pt x="18732" y="17470"/>
                    </a:lnTo>
                    <a:cubicBezTo>
                      <a:pt x="18788" y="17666"/>
                      <a:pt x="18734" y="17878"/>
                      <a:pt x="18590" y="18022"/>
                    </a:cubicBezTo>
                    <a:lnTo>
                      <a:pt x="17170" y="19445"/>
                    </a:lnTo>
                    <a:cubicBezTo>
                      <a:pt x="17059" y="19556"/>
                      <a:pt x="16916" y="19609"/>
                      <a:pt x="16775" y="19609"/>
                    </a:cubicBezTo>
                    <a:cubicBezTo>
                      <a:pt x="16581" y="19609"/>
                      <a:pt x="16390" y="19510"/>
                      <a:pt x="16285" y="19322"/>
                    </a:cubicBezTo>
                    <a:lnTo>
                      <a:pt x="12375" y="12317"/>
                    </a:lnTo>
                    <a:cubicBezTo>
                      <a:pt x="12271" y="12129"/>
                      <a:pt x="12079" y="12029"/>
                      <a:pt x="11886" y="12029"/>
                    </a:cubicBezTo>
                    <a:cubicBezTo>
                      <a:pt x="11744" y="12029"/>
                      <a:pt x="11602" y="12083"/>
                      <a:pt x="11491" y="12194"/>
                    </a:cubicBezTo>
                    <a:lnTo>
                      <a:pt x="8519" y="15172"/>
                    </a:lnTo>
                    <a:cubicBezTo>
                      <a:pt x="8388" y="15304"/>
                      <a:pt x="8330" y="15492"/>
                      <a:pt x="8365" y="15674"/>
                    </a:cubicBezTo>
                    <a:lnTo>
                      <a:pt x="8996" y="18989"/>
                    </a:lnTo>
                    <a:cubicBezTo>
                      <a:pt x="9031" y="19171"/>
                      <a:pt x="8973" y="19359"/>
                      <a:pt x="8842" y="19491"/>
                    </a:cubicBezTo>
                    <a:lnTo>
                      <a:pt x="8441" y="19893"/>
                    </a:lnTo>
                    <a:cubicBezTo>
                      <a:pt x="8330" y="20004"/>
                      <a:pt x="8187" y="20058"/>
                      <a:pt x="8046" y="20058"/>
                    </a:cubicBezTo>
                    <a:cubicBezTo>
                      <a:pt x="7852" y="20058"/>
                      <a:pt x="7661" y="19958"/>
                      <a:pt x="7556" y="19770"/>
                    </a:cubicBezTo>
                    <a:lnTo>
                      <a:pt x="5577" y="16226"/>
                    </a:lnTo>
                    <a:cubicBezTo>
                      <a:pt x="5526" y="16136"/>
                      <a:pt x="5452" y="16061"/>
                      <a:pt x="5362" y="16010"/>
                    </a:cubicBezTo>
                    <a:lnTo>
                      <a:pt x="1826" y="14027"/>
                    </a:lnTo>
                    <a:cubicBezTo>
                      <a:pt x="1502" y="13845"/>
                      <a:pt x="1441" y="13403"/>
                      <a:pt x="1703" y="13141"/>
                    </a:cubicBezTo>
                    <a:lnTo>
                      <a:pt x="2105" y="12738"/>
                    </a:lnTo>
                    <a:cubicBezTo>
                      <a:pt x="2211" y="12632"/>
                      <a:pt x="2354" y="12574"/>
                      <a:pt x="2501" y="12574"/>
                    </a:cubicBezTo>
                    <a:cubicBezTo>
                      <a:pt x="2536" y="12574"/>
                      <a:pt x="2571" y="12577"/>
                      <a:pt x="2606" y="12584"/>
                    </a:cubicBezTo>
                    <a:lnTo>
                      <a:pt x="5913" y="13216"/>
                    </a:lnTo>
                    <a:cubicBezTo>
                      <a:pt x="5948" y="13223"/>
                      <a:pt x="5983" y="13226"/>
                      <a:pt x="6018" y="13226"/>
                    </a:cubicBezTo>
                    <a:cubicBezTo>
                      <a:pt x="6165" y="13226"/>
                      <a:pt x="6308" y="13168"/>
                      <a:pt x="6414" y="13062"/>
                    </a:cubicBezTo>
                    <a:lnTo>
                      <a:pt x="9385" y="10083"/>
                    </a:lnTo>
                    <a:cubicBezTo>
                      <a:pt x="9648" y="9820"/>
                      <a:pt x="9587" y="9379"/>
                      <a:pt x="9263" y="9197"/>
                    </a:cubicBezTo>
                    <a:lnTo>
                      <a:pt x="2273" y="5278"/>
                    </a:lnTo>
                    <a:cubicBezTo>
                      <a:pt x="1949" y="5097"/>
                      <a:pt x="1888" y="4655"/>
                      <a:pt x="2150" y="4392"/>
                    </a:cubicBezTo>
                    <a:lnTo>
                      <a:pt x="3571" y="2968"/>
                    </a:lnTo>
                    <a:cubicBezTo>
                      <a:pt x="3677" y="2862"/>
                      <a:pt x="3820" y="2804"/>
                      <a:pt x="3966" y="2804"/>
                    </a:cubicBezTo>
                    <a:cubicBezTo>
                      <a:pt x="4018" y="2804"/>
                      <a:pt x="4070" y="2811"/>
                      <a:pt x="4121" y="2826"/>
                    </a:cubicBezTo>
                    <a:lnTo>
                      <a:pt x="13523" y="5528"/>
                    </a:lnTo>
                    <a:cubicBezTo>
                      <a:pt x="13574" y="5543"/>
                      <a:pt x="13625" y="5550"/>
                      <a:pt x="13677" y="5550"/>
                    </a:cubicBezTo>
                    <a:cubicBezTo>
                      <a:pt x="13823" y="5550"/>
                      <a:pt x="13966" y="5493"/>
                      <a:pt x="14073" y="5386"/>
                    </a:cubicBezTo>
                    <a:lnTo>
                      <a:pt x="17208" y="2243"/>
                    </a:lnTo>
                    <a:cubicBezTo>
                      <a:pt x="17593" y="1857"/>
                      <a:pt x="18321" y="1542"/>
                      <a:pt x="18937" y="1542"/>
                    </a:cubicBezTo>
                    <a:cubicBezTo>
                      <a:pt x="19252" y="1542"/>
                      <a:pt x="19538" y="1624"/>
                      <a:pt x="19734" y="1821"/>
                    </a:cubicBezTo>
                    <a:cubicBezTo>
                      <a:pt x="20316" y="2404"/>
                      <a:pt x="19895" y="3770"/>
                      <a:pt x="19313" y="4353"/>
                    </a:cubicBezTo>
                    <a:cubicBezTo>
                      <a:pt x="19313" y="4353"/>
                      <a:pt x="19313" y="4353"/>
                      <a:pt x="19313" y="4353"/>
                    </a:cubicBezTo>
                    <a:close/>
                    <a:moveTo>
                      <a:pt x="20822" y="731"/>
                    </a:moveTo>
                    <a:cubicBezTo>
                      <a:pt x="20557" y="465"/>
                      <a:pt x="20235" y="268"/>
                      <a:pt x="19866" y="145"/>
                    </a:cubicBezTo>
                    <a:cubicBezTo>
                      <a:pt x="19578" y="49"/>
                      <a:pt x="19266" y="0"/>
                      <a:pt x="18937" y="0"/>
                    </a:cubicBezTo>
                    <a:cubicBezTo>
                      <a:pt x="18441" y="0"/>
                      <a:pt x="17909" y="111"/>
                      <a:pt x="17399" y="322"/>
                    </a:cubicBezTo>
                    <a:cubicBezTo>
                      <a:pt x="16897" y="530"/>
                      <a:pt x="16455" y="817"/>
                      <a:pt x="16120" y="1153"/>
                    </a:cubicBezTo>
                    <a:lnTo>
                      <a:pt x="13392" y="3887"/>
                    </a:lnTo>
                    <a:lnTo>
                      <a:pt x="4545" y="1343"/>
                    </a:lnTo>
                    <a:cubicBezTo>
                      <a:pt x="4357" y="1289"/>
                      <a:pt x="4162" y="1262"/>
                      <a:pt x="3966" y="1262"/>
                    </a:cubicBezTo>
                    <a:cubicBezTo>
                      <a:pt x="3691" y="1262"/>
                      <a:pt x="3423" y="1315"/>
                      <a:pt x="3169" y="1420"/>
                    </a:cubicBezTo>
                    <a:cubicBezTo>
                      <a:pt x="2911" y="1526"/>
                      <a:pt x="2680" y="1680"/>
                      <a:pt x="2482" y="1878"/>
                    </a:cubicBezTo>
                    <a:lnTo>
                      <a:pt x="1062" y="3301"/>
                    </a:lnTo>
                    <a:cubicBezTo>
                      <a:pt x="828" y="3536"/>
                      <a:pt x="650" y="3827"/>
                      <a:pt x="549" y="4142"/>
                    </a:cubicBezTo>
                    <a:cubicBezTo>
                      <a:pt x="452" y="4442"/>
                      <a:pt x="424" y="4765"/>
                      <a:pt x="467" y="5077"/>
                    </a:cubicBezTo>
                    <a:cubicBezTo>
                      <a:pt x="511" y="5389"/>
                      <a:pt x="625" y="5693"/>
                      <a:pt x="799" y="5955"/>
                    </a:cubicBezTo>
                    <a:cubicBezTo>
                      <a:pt x="982" y="6230"/>
                      <a:pt x="1232" y="6462"/>
                      <a:pt x="1522" y="6624"/>
                    </a:cubicBezTo>
                    <a:lnTo>
                      <a:pt x="7382" y="9910"/>
                    </a:lnTo>
                    <a:lnTo>
                      <a:pt x="5692" y="11604"/>
                    </a:lnTo>
                    <a:lnTo>
                      <a:pt x="2894" y="11069"/>
                    </a:lnTo>
                    <a:cubicBezTo>
                      <a:pt x="2765" y="11044"/>
                      <a:pt x="2632" y="11031"/>
                      <a:pt x="2501" y="11031"/>
                    </a:cubicBezTo>
                    <a:cubicBezTo>
                      <a:pt x="2225" y="11031"/>
                      <a:pt x="1956" y="11085"/>
                      <a:pt x="1701" y="11190"/>
                    </a:cubicBezTo>
                    <a:cubicBezTo>
                      <a:pt x="1444" y="11296"/>
                      <a:pt x="1213" y="11450"/>
                      <a:pt x="1017" y="11647"/>
                    </a:cubicBezTo>
                    <a:lnTo>
                      <a:pt x="615" y="12050"/>
                    </a:lnTo>
                    <a:cubicBezTo>
                      <a:pt x="380" y="12285"/>
                      <a:pt x="203" y="12576"/>
                      <a:pt x="101" y="12891"/>
                    </a:cubicBezTo>
                    <a:cubicBezTo>
                      <a:pt x="5" y="13191"/>
                      <a:pt x="-23" y="13513"/>
                      <a:pt x="20" y="13826"/>
                    </a:cubicBezTo>
                    <a:cubicBezTo>
                      <a:pt x="63" y="14138"/>
                      <a:pt x="178" y="14441"/>
                      <a:pt x="352" y="14703"/>
                    </a:cubicBezTo>
                    <a:cubicBezTo>
                      <a:pt x="535" y="14979"/>
                      <a:pt x="785" y="15210"/>
                      <a:pt x="1074" y="15373"/>
                    </a:cubicBezTo>
                    <a:lnTo>
                      <a:pt x="4369" y="17221"/>
                    </a:lnTo>
                    <a:lnTo>
                      <a:pt x="6213" y="20524"/>
                    </a:lnTo>
                    <a:cubicBezTo>
                      <a:pt x="6584" y="21188"/>
                      <a:pt x="7286" y="21600"/>
                      <a:pt x="8046" y="21600"/>
                    </a:cubicBezTo>
                    <a:cubicBezTo>
                      <a:pt x="8606" y="21600"/>
                      <a:pt x="9132" y="21381"/>
                      <a:pt x="9529" y="20984"/>
                    </a:cubicBezTo>
                    <a:lnTo>
                      <a:pt x="9930" y="20581"/>
                    </a:lnTo>
                    <a:cubicBezTo>
                      <a:pt x="10422" y="20088"/>
                      <a:pt x="10638" y="19385"/>
                      <a:pt x="10508" y="18700"/>
                    </a:cubicBezTo>
                    <a:lnTo>
                      <a:pt x="9974" y="15896"/>
                    </a:lnTo>
                    <a:lnTo>
                      <a:pt x="11664" y="14201"/>
                    </a:lnTo>
                    <a:lnTo>
                      <a:pt x="14942" y="20075"/>
                    </a:lnTo>
                    <a:cubicBezTo>
                      <a:pt x="15313" y="20739"/>
                      <a:pt x="16015" y="21152"/>
                      <a:pt x="16775" y="21152"/>
                    </a:cubicBezTo>
                    <a:cubicBezTo>
                      <a:pt x="17335" y="21152"/>
                      <a:pt x="17861" y="20933"/>
                      <a:pt x="18258" y="20536"/>
                    </a:cubicBezTo>
                    <a:lnTo>
                      <a:pt x="19678" y="19113"/>
                    </a:lnTo>
                    <a:cubicBezTo>
                      <a:pt x="20217" y="18572"/>
                      <a:pt x="20422" y="17780"/>
                      <a:pt x="20211" y="17045"/>
                    </a:cubicBezTo>
                    <a:lnTo>
                      <a:pt x="17674" y="8178"/>
                    </a:lnTo>
                    <a:lnTo>
                      <a:pt x="20402" y="5443"/>
                    </a:lnTo>
                    <a:cubicBezTo>
                      <a:pt x="20900" y="4943"/>
                      <a:pt x="21298" y="4185"/>
                      <a:pt x="21464" y="3413"/>
                    </a:cubicBezTo>
                    <a:cubicBezTo>
                      <a:pt x="21559" y="2971"/>
                      <a:pt x="21577" y="2546"/>
                      <a:pt x="21517" y="2149"/>
                    </a:cubicBezTo>
                    <a:cubicBezTo>
                      <a:pt x="21432" y="1592"/>
                      <a:pt x="21192" y="1102"/>
                      <a:pt x="20822" y="731"/>
                    </a:cubicBezTo>
                    <a:cubicBezTo>
                      <a:pt x="20822" y="731"/>
                      <a:pt x="20822" y="731"/>
                      <a:pt x="20822" y="731"/>
                    </a:cubicBezTo>
                    <a:close/>
                  </a:path>
                </a:pathLst>
              </a:custGeom>
              <a:solidFill>
                <a:schemeClr val="bg1"/>
              </a:solidFill>
              <a:ln w="12700">
                <a:noFill/>
              </a:ln>
            </p:spPr>
            <p:txBody>
              <a:bodyPr/>
              <a:p>
                <a:endParaRPr lang="zh-CN" altLang="en-US"/>
              </a:p>
            </p:txBody>
          </p:sp>
        </p:grpSp>
        <p:cxnSp>
          <p:nvCxnSpPr>
            <p:cNvPr id="6" name="直接连接符 5"/>
            <p:cNvCxnSpPr/>
            <p:nvPr/>
          </p:nvCxnSpPr>
          <p:spPr>
            <a:xfrm>
              <a:off x="5675" y="4612"/>
              <a:ext cx="1445" cy="0"/>
            </a:xfrm>
            <a:prstGeom prst="line">
              <a:avLst/>
            </a:prstGeom>
            <a:noFill/>
            <a:ln w="9525">
              <a:solidFill>
                <a:schemeClr val="bg1">
                  <a:lumMod val="65000"/>
                </a:schemeClr>
              </a:solidFill>
              <a:prstDash val="dash"/>
              <a:headEnd type="oval"/>
              <a:tailEnd type="oval"/>
            </a:ln>
          </p:spPr>
          <p:style>
            <a:lnRef idx="2">
              <a:schemeClr val="accent1">
                <a:shade val="50000"/>
              </a:schemeClr>
            </a:lnRef>
            <a:fillRef idx="1">
              <a:schemeClr val="accent1"/>
            </a:fillRef>
            <a:effectRef idx="0">
              <a:schemeClr val="accent1"/>
            </a:effectRef>
            <a:fontRef idx="minor">
              <a:schemeClr val="lt1"/>
            </a:fontRef>
          </p:style>
        </p:cxnSp>
      </p:grpSp>
      <p:sp>
        <p:nvSpPr>
          <p:cNvPr id="8" name="文本框 7"/>
          <p:cNvSpPr txBox="1"/>
          <p:nvPr/>
        </p:nvSpPr>
        <p:spPr>
          <a:xfrm>
            <a:off x="4787900" y="987425"/>
            <a:ext cx="4302125" cy="1917700"/>
          </a:xfrm>
          <a:prstGeom prst="rect">
            <a:avLst/>
          </a:prstGeom>
          <a:noFill/>
          <a:ln w="28575" cmpd="sng">
            <a:solidFill>
              <a:srgbClr val="AFCE43"/>
            </a:solidFill>
            <a:prstDash val="sysDot"/>
          </a:ln>
          <a:effectLst>
            <a:outerShdw blurRad="50800" dist="38100" dir="2700000" algn="tl" rotWithShape="0">
              <a:prstClr val="black">
                <a:alpha val="40000"/>
              </a:prstClr>
            </a:outerShdw>
          </a:effectLst>
        </p:spPr>
        <p:txBody>
          <a:bodyPr wrap="square" rtlCol="0">
            <a:spAutoFit/>
          </a:bodyPr>
          <a:p>
            <a:pPr marL="285750" indent="-285750">
              <a:lnSpc>
                <a:spcPct val="110000"/>
              </a:lnSpc>
              <a:buFont typeface="Wingdings" panose="05000000000000000000" charset="0"/>
              <a:buChar char="l"/>
            </a:pPr>
            <a:r>
              <a:rPr lang="zh-CN" altLang="zh-TW" b="1" noProof="1" dirty="0">
                <a:solidFill>
                  <a:srgbClr val="C00000"/>
                </a:solidFill>
                <a:latin typeface="微软雅黑" panose="020B0503020204020204" pitchFamily="34" charset="-122"/>
                <a:ea typeface="微软雅黑" panose="020B0503020204020204" pitchFamily="34" charset="-122"/>
                <a:cs typeface="+mn-cs"/>
                <a:sym typeface="+mn-ea"/>
              </a:rPr>
              <a:t>诈骗流程</a:t>
            </a:r>
            <a:endParaRPr lang="zh-CN" altLang="zh-TW" b="1" noProof="1" dirty="0">
              <a:solidFill>
                <a:srgbClr val="C00000"/>
              </a:solidFill>
              <a:latin typeface="微软雅黑" panose="020B0503020204020204" pitchFamily="34" charset="-122"/>
              <a:ea typeface="微软雅黑" panose="020B0503020204020204" pitchFamily="34" charset="-122"/>
              <a:sym typeface="+mn-ea"/>
            </a:endParaRPr>
          </a:p>
          <a:p>
            <a:pPr marL="285750" indent="-285750">
              <a:lnSpc>
                <a:spcPct val="110000"/>
              </a:lnSpc>
            </a:pPr>
            <a:r>
              <a:rPr lang="zh-CN" altLang="zh-TW" b="1" noProof="1" dirty="0">
                <a:latin typeface="微软雅黑" panose="020B0503020204020204" pitchFamily="34" charset="-122"/>
                <a:ea typeface="微软雅黑" panose="020B0503020204020204" pitchFamily="34" charset="-122"/>
                <a:cs typeface="+mn-cs"/>
                <a:sym typeface="+mn-ea"/>
              </a:rPr>
              <a:t>第一步：打电话冒充官方客服谎称事主所购买的产品</a:t>
            </a:r>
            <a:r>
              <a:rPr lang="zh-CN" altLang="zh-TW" b="1" noProof="1" dirty="0">
                <a:solidFill>
                  <a:srgbClr val="C00000"/>
                </a:solidFill>
                <a:latin typeface="微软雅黑" panose="020B0503020204020204" pitchFamily="34" charset="-122"/>
                <a:ea typeface="微软雅黑" panose="020B0503020204020204" pitchFamily="34" charset="-122"/>
                <a:cs typeface="+mn-cs"/>
                <a:sym typeface="+mn-ea"/>
              </a:rPr>
              <a:t>有问题需要理赔</a:t>
            </a:r>
            <a:endParaRPr lang="zh-CN" altLang="zh-TW" b="1" noProof="1" dirty="0">
              <a:solidFill>
                <a:srgbClr val="C00000"/>
              </a:solidFill>
              <a:latin typeface="微软雅黑" panose="020B0503020204020204" pitchFamily="34" charset="-122"/>
              <a:ea typeface="微软雅黑" panose="020B0503020204020204" pitchFamily="34" charset="-122"/>
              <a:sym typeface="+mn-ea"/>
            </a:endParaRPr>
          </a:p>
          <a:p>
            <a:pPr>
              <a:lnSpc>
                <a:spcPct val="110000"/>
              </a:lnSpc>
            </a:pPr>
            <a:r>
              <a:rPr lang="zh-CN" altLang="en-US" b="1" noProof="1" dirty="0">
                <a:latin typeface="微软雅黑" panose="020B0503020204020204" pitchFamily="34" charset="-122"/>
                <a:ea typeface="微软雅黑" panose="020B0503020204020204" pitchFamily="34" charset="-122"/>
                <a:cs typeface="+mn-cs"/>
                <a:sym typeface="+mn-ea"/>
              </a:rPr>
              <a:t>第二步：发送</a:t>
            </a:r>
            <a:r>
              <a:rPr lang="zh-CN" altLang="en-US" b="1" noProof="1" dirty="0">
                <a:solidFill>
                  <a:srgbClr val="C00000"/>
                </a:solidFill>
                <a:latin typeface="微软雅黑" panose="020B0503020204020204" pitchFamily="34" charset="-122"/>
                <a:ea typeface="微软雅黑" panose="020B0503020204020204" pitchFamily="34" charset="-122"/>
                <a:cs typeface="+mn-cs"/>
                <a:sym typeface="+mn-ea"/>
              </a:rPr>
              <a:t>退款链接（钓鱼网站）</a:t>
            </a:r>
            <a:endParaRPr lang="zh-TW" altLang="zh-CN" b="1" noProof="1" dirty="0">
              <a:latin typeface="微软雅黑" panose="020B0503020204020204" pitchFamily="34" charset="-122"/>
              <a:ea typeface="微软雅黑" panose="020B0503020204020204" pitchFamily="34" charset="-122"/>
              <a:sym typeface="+mn-ea"/>
            </a:endParaRPr>
          </a:p>
          <a:p>
            <a:pPr>
              <a:lnSpc>
                <a:spcPct val="110000"/>
              </a:lnSpc>
            </a:pPr>
            <a:r>
              <a:rPr lang="zh-CN" altLang="en-US" b="1" noProof="1" dirty="0">
                <a:latin typeface="微软雅黑" panose="020B0503020204020204" pitchFamily="34" charset="-122"/>
                <a:ea typeface="微软雅黑" panose="020B0503020204020204" pitchFamily="34" charset="-122"/>
                <a:cs typeface="+mn-cs"/>
                <a:sym typeface="+mn-ea"/>
              </a:rPr>
              <a:t>第三步：要求输入</a:t>
            </a:r>
            <a:r>
              <a:rPr lang="zh-CN" altLang="en-US" b="1" noProof="1" dirty="0">
                <a:solidFill>
                  <a:srgbClr val="C00000"/>
                </a:solidFill>
                <a:latin typeface="微软雅黑" panose="020B0503020204020204" pitchFamily="34" charset="-122"/>
                <a:ea typeface="微软雅黑" panose="020B0503020204020204" pitchFamily="34" charset="-122"/>
                <a:cs typeface="+mn-cs"/>
                <a:sym typeface="+mn-ea"/>
              </a:rPr>
              <a:t>银行账号、密码</a:t>
            </a:r>
            <a:endParaRPr lang="zh-CN" altLang="en-US" noProof="1" dirty="0">
              <a:solidFill>
                <a:srgbClr val="C00000"/>
              </a:solidFill>
              <a:latin typeface="微软雅黑" panose="020B0503020204020204" pitchFamily="34" charset="-122"/>
              <a:ea typeface="微软雅黑" panose="020B0503020204020204" pitchFamily="34" charset="-122"/>
            </a:endParaRPr>
          </a:p>
          <a:p>
            <a:pPr>
              <a:lnSpc>
                <a:spcPct val="110000"/>
              </a:lnSpc>
            </a:pPr>
            <a:r>
              <a:rPr lang="zh-CN" altLang="en-US" b="1" noProof="1" dirty="0">
                <a:solidFill>
                  <a:srgbClr val="C00000"/>
                </a:solidFill>
                <a:latin typeface="微软雅黑" panose="020B0503020204020204" pitchFamily="34" charset="-122"/>
                <a:ea typeface="微软雅黑" panose="020B0503020204020204" pitchFamily="34" charset="-122"/>
                <a:cs typeface="+mn-cs"/>
                <a:sym typeface="+mn-ea"/>
              </a:rPr>
              <a:t>套取</a:t>
            </a:r>
            <a:r>
              <a:rPr lang="zh-CN" altLang="en-US" b="1" u="sng" noProof="1" dirty="0">
                <a:solidFill>
                  <a:srgbClr val="C00000"/>
                </a:solidFill>
                <a:latin typeface="微软雅黑" panose="020B0503020204020204" pitchFamily="34" charset="-122"/>
                <a:ea typeface="微软雅黑" panose="020B0503020204020204" pitchFamily="34" charset="-122"/>
                <a:cs typeface="+mn-cs"/>
                <a:sym typeface="+mn-ea"/>
              </a:rPr>
              <a:t>验证码</a:t>
            </a:r>
            <a:r>
              <a:rPr lang="zh-CN" altLang="en-US" b="1" noProof="1" dirty="0">
                <a:latin typeface="微软雅黑" panose="020B0503020204020204" pitchFamily="34" charset="-122"/>
                <a:ea typeface="微软雅黑" panose="020B0503020204020204" pitchFamily="34" charset="-122"/>
                <a:cs typeface="+mn-cs"/>
                <a:sym typeface="+mn-ea"/>
              </a:rPr>
              <a:t>，完成诈骗</a:t>
            </a:r>
            <a:endParaRPr lang="zh-CN" altLang="en-US" b="1" noProof="1" dirty="0">
              <a:latin typeface="微软雅黑" panose="020B0503020204020204" pitchFamily="34" charset="-122"/>
              <a:ea typeface="微软雅黑" panose="020B0503020204020204" pitchFamily="34" charset="-122"/>
              <a:cs typeface="+mn-ea"/>
              <a:sym typeface="+mn-ea"/>
            </a:endParaRPr>
          </a:p>
        </p:txBody>
      </p:sp>
      <p:sp>
        <p:nvSpPr>
          <p:cNvPr id="128" name="文本框 127"/>
          <p:cNvSpPr txBox="1"/>
          <p:nvPr/>
        </p:nvSpPr>
        <p:spPr>
          <a:xfrm>
            <a:off x="1031875" y="3253423"/>
            <a:ext cx="7080250" cy="1765300"/>
          </a:xfrm>
          <a:prstGeom prst="rect">
            <a:avLst/>
          </a:prstGeom>
          <a:noFill/>
          <a:ln w="28575" cmpd="dbl">
            <a:solidFill>
              <a:srgbClr val="177A4E"/>
            </a:solidFill>
            <a:prstDash val="sysDot"/>
          </a:ln>
          <a:effectLst>
            <a:outerShdw blurRad="50800" dist="38100" dir="2700000" algn="tl" rotWithShape="0">
              <a:prstClr val="black">
                <a:alpha val="40000"/>
              </a:prstClr>
            </a:outerShdw>
          </a:effectLst>
        </p:spPr>
        <p:txBody>
          <a:bodyPr wrap="square">
            <a:spAutoFit/>
          </a:bodyPr>
          <a:p>
            <a:pPr marL="285750" indent="-285750" fontAlgn="auto">
              <a:lnSpc>
                <a:spcPct val="150000"/>
              </a:lnSpc>
              <a:buFont typeface="Wingdings" panose="05000000000000000000" charset="0"/>
              <a:buChar char="Ø"/>
            </a:pPr>
            <a:r>
              <a:rPr lang="zh-CN" sz="1600" b="1" noProof="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如何防范</a:t>
            </a:r>
            <a:endParaRPr lang="zh-CN" sz="1600" b="1" noProof="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sz="1600" b="1" noProof="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rPr>
              <a:t>请找</a:t>
            </a:r>
            <a:r>
              <a:rPr lang="zh-CN" altLang="en-US" sz="1600" b="1" noProof="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官方平台客服</a:t>
            </a:r>
            <a:r>
              <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rPr>
              <a:t>核实对方身份</a:t>
            </a:r>
            <a:endPar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fontAlgn="auto">
              <a:lnSpc>
                <a:spcPct val="190000"/>
              </a:lnSpc>
            </a:pPr>
            <a:r>
              <a:rPr lang="en-US" altLang="zh-CN"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sz="1600" b="1" noProof="1">
                <a:latin typeface="微软雅黑" panose="020B0503020204020204" pitchFamily="34" charset="-122"/>
                <a:ea typeface="微软雅黑" panose="020B0503020204020204" pitchFamily="34" charset="-122"/>
                <a:cs typeface="微软雅黑" panose="020B0503020204020204" pitchFamily="34" charset="-122"/>
                <a:sym typeface="+mn-ea"/>
              </a:rPr>
              <a:t>办理退货赔偿要求点击</a:t>
            </a:r>
            <a:r>
              <a:rPr lang="zh-CN" sz="1600" b="1"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陌生链接</a:t>
            </a:r>
            <a:r>
              <a:rPr lang="zh-CN" sz="1600" b="1" noProof="1">
                <a:latin typeface="微软雅黑" panose="020B0503020204020204" pitchFamily="34" charset="-122"/>
                <a:ea typeface="微软雅黑" panose="020B0503020204020204" pitchFamily="34" charset="-122"/>
                <a:cs typeface="微软雅黑" panose="020B0503020204020204" pitchFamily="34" charset="-122"/>
                <a:sym typeface="+mn-ea"/>
              </a:rPr>
              <a:t>，填写</a:t>
            </a:r>
            <a:r>
              <a:rPr lang="zh-CN" sz="1600" b="1"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银行卡、密码、验证码</a:t>
            </a:r>
            <a:r>
              <a:rPr lang="zh-CN" sz="1600" b="1" noProof="1">
                <a:latin typeface="微软雅黑" panose="020B0503020204020204" pitchFamily="34" charset="-122"/>
                <a:ea typeface="微软雅黑" panose="020B0503020204020204" pitchFamily="34" charset="-122"/>
                <a:cs typeface="微软雅黑" panose="020B0503020204020204" pitchFamily="34" charset="-122"/>
                <a:sym typeface="+mn-ea"/>
              </a:rPr>
              <a:t>的都是骗子</a:t>
            </a:r>
            <a:endPar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fontAlgn="auto">
              <a:lnSpc>
                <a:spcPct val="190000"/>
              </a:lnSpc>
            </a:pPr>
            <a:r>
              <a:rPr lang="en-US" altLang="zh-CN" sz="1600" b="1" noProof="1">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rPr>
              <a:t>一旦对方让你</a:t>
            </a:r>
            <a:r>
              <a:rPr lang="zh-CN" altLang="en-US" sz="1600" b="1" noProof="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操作转账</a:t>
            </a:r>
            <a:r>
              <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rPr>
              <a:t>或者引导你去</a:t>
            </a:r>
            <a:r>
              <a:rPr lang="zh-CN" altLang="en-US" sz="1600" b="1" noProof="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借贷</a:t>
            </a:r>
            <a:r>
              <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rPr>
              <a:t>，统统不要理会</a:t>
            </a:r>
            <a:endParaRPr lang="zh-CN" altLang="en-US" sz="1600" b="1" noProof="1"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21530" name="图片 10" descr="C:/Users/Administrator/AppData/Local/Temp/picturecompress_20211215172424/output_20.pngoutput_20"/>
          <p:cNvPicPr>
            <a:picLocks noChangeAspect="1"/>
          </p:cNvPicPr>
          <p:nvPr/>
        </p:nvPicPr>
        <p:blipFill>
          <a:blip r:embed="rId1">
            <a:clrChange>
              <a:clrFrom>
                <a:srgbClr val="FFFFFF"/>
              </a:clrFrom>
              <a:clrTo>
                <a:srgbClr val="FFFFFF">
                  <a:alpha val="0"/>
                </a:srgbClr>
              </a:clrTo>
            </a:clrChange>
          </a:blip>
          <a:srcRect/>
          <a:stretch>
            <a:fillRect/>
          </a:stretch>
        </p:blipFill>
        <p:spPr>
          <a:xfrm>
            <a:off x="7158038" y="2716213"/>
            <a:ext cx="1931987" cy="1260475"/>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 name="矩形 50"/>
          <p:cNvSpPr/>
          <p:nvPr/>
        </p:nvSpPr>
        <p:spPr>
          <a:xfrm>
            <a:off x="223081" y="699913"/>
            <a:ext cx="2596515" cy="506735"/>
          </a:xfrm>
          <a:prstGeom prst="rect">
            <a:avLst/>
          </a:prstGeom>
        </p:spPr>
        <p:txBody>
          <a:bodyPr wrap="none">
            <a:spAutoFit/>
            <a:scene3d>
              <a:camera prst="orthographicFront"/>
              <a:lightRig rig="threePt" dir="t"/>
            </a:scene3d>
            <a:sp3d contourW="12700"/>
          </a:bodyPr>
          <a:lstStyle/>
          <a:p>
            <a:pPr algn="ctr" fontAlgn="base"/>
            <a:r>
              <a:rPr lang="zh-CN" altLang="en-US" sz="2700" b="1" strike="noStrike" noProof="1" dirty="0">
                <a:solidFill>
                  <a:schemeClr val="tx1"/>
                </a:solidFill>
                <a:latin typeface="Arial" panose="020B0604020202020204" pitchFamily="34" charset="0"/>
                <a:ea typeface="宋体" panose="02010600030101010101" pitchFamily="2" charset="-122"/>
                <a:cs typeface="+mn-cs"/>
              </a:rPr>
              <a:t>网络贷款类诈骗</a:t>
            </a:r>
            <a:endParaRPr lang="zh-CN" altLang="en-US" sz="2700" b="1" strike="noStrike" noProof="1" dirty="0">
              <a:solidFill>
                <a:schemeClr val="tx1"/>
              </a:solidFill>
            </a:endParaRPr>
          </a:p>
        </p:txBody>
      </p:sp>
      <p:sp>
        <p:nvSpPr>
          <p:cNvPr id="8" name="文本框 7"/>
          <p:cNvSpPr txBox="1"/>
          <p:nvPr/>
        </p:nvSpPr>
        <p:spPr>
          <a:xfrm>
            <a:off x="539750" y="1185863"/>
            <a:ext cx="7886700" cy="1531938"/>
          </a:xfrm>
          <a:prstGeom prst="rect">
            <a:avLst/>
          </a:prstGeom>
          <a:noFill/>
          <a:ln w="28575" cmpd="sng">
            <a:solidFill>
              <a:srgbClr val="AFCE43"/>
            </a:solidFill>
            <a:prstDash val="sysDot"/>
          </a:ln>
          <a:effectLst>
            <a:outerShdw blurRad="50800" dist="38100" dir="2700000" algn="tl" rotWithShape="0">
              <a:prstClr val="black">
                <a:alpha val="40000"/>
              </a:prstClr>
            </a:outerShdw>
          </a:effectLst>
        </p:spPr>
        <p:txBody>
          <a:bodyPr wrap="square" rtlCol="0">
            <a:spAutoFit/>
          </a:bodyPr>
          <a:p>
            <a:pPr marL="285750" indent="-285750">
              <a:lnSpc>
                <a:spcPct val="110000"/>
              </a:lnSpc>
              <a:buFont typeface="Wingdings" panose="05000000000000000000" charset="0"/>
              <a:buChar char="l"/>
            </a:pPr>
            <a:r>
              <a:rPr lang="zh-CN" altLang="zh-TW" b="1" noProof="1" dirty="0">
                <a:solidFill>
                  <a:srgbClr val="C00000"/>
                </a:solidFill>
                <a:latin typeface="微软雅黑" panose="020B0503020204020204" pitchFamily="34" charset="-122"/>
                <a:ea typeface="微软雅黑" panose="020B0503020204020204" pitchFamily="34" charset="-122"/>
                <a:cs typeface="+mn-cs"/>
                <a:sym typeface="+mn-ea"/>
              </a:rPr>
              <a:t>诈骗流程</a:t>
            </a:r>
            <a:endParaRPr lang="zh-CN" altLang="zh-TW" b="1" noProof="1" dirty="0">
              <a:solidFill>
                <a:srgbClr val="C00000"/>
              </a:solidFill>
              <a:latin typeface="微软雅黑" panose="020B0503020204020204" pitchFamily="34" charset="-122"/>
              <a:ea typeface="微软雅黑" panose="020B0503020204020204" pitchFamily="34" charset="-122"/>
              <a:sym typeface="+mn-ea"/>
            </a:endParaRPr>
          </a:p>
          <a:p>
            <a:pPr>
              <a:lnSpc>
                <a:spcPct val="150000"/>
              </a:lnSpc>
              <a:buSzPct val="25000"/>
            </a:pPr>
            <a:r>
              <a:rPr lang="zh-CN" altLang="zh-TW" b="1" noProof="1" dirty="0">
                <a:latin typeface="微软雅黑" panose="020B0503020204020204" pitchFamily="34" charset="-122"/>
                <a:ea typeface="微软雅黑" panose="020B0503020204020204" pitchFamily="34" charset="-122"/>
                <a:cs typeface="+mn-cs"/>
                <a:sym typeface="+mn-ea"/>
              </a:rPr>
              <a:t>第一步：</a:t>
            </a:r>
            <a:r>
              <a:rPr lang="zh-CN" altLang="en-US" b="1" noProof="1" dirty="0">
                <a:latin typeface="微软雅黑" panose="020B0503020204020204" pitchFamily="34" charset="-122"/>
                <a:ea typeface="微软雅黑" panose="020B0503020204020204" pitchFamily="34" charset="-122"/>
                <a:cs typeface="+mn-cs"/>
                <a:sym typeface="Calibri" panose="020F0502020204030204" pitchFamily="34" charset="0"/>
              </a:rPr>
              <a:t>发布</a:t>
            </a:r>
            <a:r>
              <a:rPr lang="en-US" altLang="zh-CN" b="1" noProof="1" dirty="0">
                <a:latin typeface="微软雅黑" panose="020B0503020204020204" pitchFamily="34" charset="-122"/>
                <a:ea typeface="微软雅黑" panose="020B0503020204020204" pitchFamily="34" charset="-122"/>
                <a:cs typeface="+mn-cs"/>
                <a:sym typeface="Calibri" panose="020F0502020204030204" pitchFamily="34" charset="0"/>
              </a:rPr>
              <a:t>“</a:t>
            </a:r>
            <a:r>
              <a:rPr lang="zh-CN" altLang="de-DE" b="1" noProof="1" dirty="0">
                <a:solidFill>
                  <a:srgbClr val="FF0000"/>
                </a:solidFill>
                <a:latin typeface="微软雅黑" panose="020B0503020204020204" pitchFamily="34" charset="-122"/>
                <a:ea typeface="微软雅黑" panose="020B0503020204020204" pitchFamily="34" charset="-122"/>
                <a:cs typeface="+mn-cs"/>
                <a:sym typeface="Calibri" panose="020F0502020204030204" pitchFamily="34" charset="0"/>
              </a:rPr>
              <a:t>低利息，无抵押，放款快</a:t>
            </a:r>
            <a:r>
              <a:rPr lang="en-US" altLang="zh-CN" b="1" noProof="1" dirty="0">
                <a:latin typeface="微软雅黑" panose="020B0503020204020204" pitchFamily="34" charset="-122"/>
                <a:ea typeface="微软雅黑" panose="020B0503020204020204" pitchFamily="34" charset="-122"/>
                <a:cs typeface="+mn-cs"/>
                <a:sym typeface="Calibri" panose="020F0502020204030204" pitchFamily="34" charset="0"/>
              </a:rPr>
              <a:t>”</a:t>
            </a:r>
            <a:r>
              <a:rPr lang="zh-CN" altLang="en-US" b="1" noProof="1" dirty="0">
                <a:latin typeface="微软雅黑" panose="020B0503020204020204" pitchFamily="34" charset="-122"/>
                <a:ea typeface="微软雅黑" panose="020B0503020204020204" pitchFamily="34" charset="-122"/>
                <a:cs typeface="+mn-cs"/>
                <a:sym typeface="Calibri" panose="020F0502020204030204" pitchFamily="34" charset="0"/>
              </a:rPr>
              <a:t>的虚假广告</a:t>
            </a:r>
            <a:endParaRPr lang="zh-CN" altLang="zh-TW" b="1" noProof="1" dirty="0">
              <a:solidFill>
                <a:srgbClr val="C00000"/>
              </a:solidFill>
              <a:latin typeface="微软雅黑" panose="020B0503020204020204" pitchFamily="34" charset="-122"/>
              <a:ea typeface="微软雅黑" panose="020B0503020204020204" pitchFamily="34" charset="-122"/>
              <a:sym typeface="+mn-ea"/>
            </a:endParaRPr>
          </a:p>
          <a:p>
            <a:pPr>
              <a:lnSpc>
                <a:spcPct val="110000"/>
              </a:lnSpc>
            </a:pPr>
            <a:r>
              <a:rPr lang="zh-CN" altLang="en-US" b="1" noProof="1" dirty="0">
                <a:latin typeface="微软雅黑" panose="020B0503020204020204" pitchFamily="34" charset="-122"/>
                <a:ea typeface="微软雅黑" panose="020B0503020204020204" pitchFamily="34" charset="-122"/>
                <a:cs typeface="+mn-cs"/>
                <a:sym typeface="+mn-ea"/>
              </a:rPr>
              <a:t>第二步：</a:t>
            </a:r>
            <a:r>
              <a:rPr lang="zh-CN" altLang="en-US" b="1" noProof="1" dirty="0">
                <a:latin typeface="微软雅黑" panose="020B0503020204020204" pitchFamily="34" charset="-122"/>
                <a:ea typeface="微软雅黑" panose="020B0503020204020204" pitchFamily="34" charset="-122"/>
                <a:cs typeface="+mn-cs"/>
                <a:sym typeface="Calibri" panose="020F0502020204030204" pitchFamily="34" charset="0"/>
              </a:rPr>
              <a:t>发送伪造正规金融机构官方网站、</a:t>
            </a:r>
            <a:r>
              <a:rPr lang="en-US" altLang="zh-CN" b="1" noProof="1" dirty="0">
                <a:latin typeface="微软雅黑" panose="020B0503020204020204" pitchFamily="34" charset="-122"/>
                <a:ea typeface="微软雅黑" panose="020B0503020204020204" pitchFamily="34" charset="-122"/>
                <a:cs typeface="+mn-cs"/>
                <a:sym typeface="Calibri" panose="020F0502020204030204" pitchFamily="34" charset="0"/>
              </a:rPr>
              <a:t>APP</a:t>
            </a:r>
            <a:endParaRPr lang="zh-TW" altLang="zh-CN" b="1" noProof="1" dirty="0">
              <a:latin typeface="微软雅黑" panose="020B0503020204020204" pitchFamily="34" charset="-122"/>
              <a:ea typeface="微软雅黑" panose="020B0503020204020204" pitchFamily="34" charset="-122"/>
              <a:sym typeface="+mn-ea"/>
            </a:endParaRPr>
          </a:p>
          <a:p>
            <a:pPr>
              <a:lnSpc>
                <a:spcPct val="150000"/>
              </a:lnSpc>
              <a:buSzPct val="25000"/>
            </a:pPr>
            <a:r>
              <a:rPr lang="zh-CN" altLang="en-US" b="1" noProof="1" dirty="0">
                <a:latin typeface="微软雅黑" panose="020B0503020204020204" pitchFamily="34" charset="-122"/>
                <a:ea typeface="微软雅黑" panose="020B0503020204020204" pitchFamily="34" charset="-122"/>
                <a:cs typeface="+mn-cs"/>
                <a:sym typeface="+mn-ea"/>
              </a:rPr>
              <a:t>第三步：</a:t>
            </a:r>
            <a:r>
              <a:rPr lang="zh-CN" altLang="de-DE" b="1" noProof="1" dirty="0">
                <a:latin typeface="微软雅黑" panose="020B0503020204020204" pitchFamily="34" charset="-122"/>
                <a:ea typeface="微软雅黑" panose="020B0503020204020204" pitchFamily="34" charset="-122"/>
                <a:cs typeface="+mn-cs"/>
                <a:sym typeface="Calibri" panose="020F0502020204030204" pitchFamily="34" charset="0"/>
              </a:rPr>
              <a:t>需缴纳</a:t>
            </a:r>
            <a:r>
              <a:rPr lang="zh-CN" altLang="de-DE" b="1" noProof="1" dirty="0">
                <a:solidFill>
                  <a:srgbClr val="FF0000"/>
                </a:solidFill>
                <a:latin typeface="微软雅黑" panose="020B0503020204020204" pitchFamily="34" charset="-122"/>
                <a:ea typeface="微软雅黑" panose="020B0503020204020204" pitchFamily="34" charset="-122"/>
                <a:cs typeface="+mn-cs"/>
                <a:sym typeface="Calibri" panose="020F0502020204030204" pitchFamily="34" charset="0"/>
              </a:rPr>
              <a:t>手续费、会员费、保险费、保证金、刷流水、解冻费</a:t>
            </a:r>
            <a:r>
              <a:rPr lang="zh-CN" altLang="de-DE" b="1" noProof="1" dirty="0">
                <a:latin typeface="微软雅黑" panose="020B0503020204020204" pitchFamily="34" charset="-122"/>
                <a:ea typeface="微软雅黑" panose="020B0503020204020204" pitchFamily="34" charset="-122"/>
                <a:cs typeface="+mn-cs"/>
                <a:sym typeface="Calibri" panose="020F0502020204030204" pitchFamily="34" charset="0"/>
              </a:rPr>
              <a:t>等等</a:t>
            </a:r>
            <a:endParaRPr lang="zh-CN" altLang="en-US" b="1" noProof="1" dirty="0">
              <a:latin typeface="微软雅黑" panose="020B0503020204020204" pitchFamily="34" charset="-122"/>
              <a:ea typeface="微软雅黑" panose="020B0503020204020204" pitchFamily="34" charset="-122"/>
              <a:cs typeface="+mn-ea"/>
              <a:sym typeface="+mn-ea"/>
            </a:endParaRPr>
          </a:p>
        </p:txBody>
      </p:sp>
      <p:sp>
        <p:nvSpPr>
          <p:cNvPr id="33797" name="矩形 21"/>
          <p:cNvSpPr/>
          <p:nvPr/>
        </p:nvSpPr>
        <p:spPr>
          <a:xfrm>
            <a:off x="2860675" y="2860675"/>
            <a:ext cx="5111750" cy="504825"/>
          </a:xfrm>
          <a:prstGeom prst="rect">
            <a:avLst/>
          </a:prstGeom>
          <a:solidFill>
            <a:srgbClr val="FFFFFF"/>
          </a:solidFill>
          <a:ln w="12700" cap="flat" cmpd="sng">
            <a:solidFill>
              <a:schemeClr val="accent1"/>
            </a:solidFill>
            <a:prstDash val="solid"/>
            <a:miter/>
            <a:headEnd type="none" w="med" len="med"/>
            <a:tailEnd type="none" w="med" len="med"/>
          </a:ln>
        </p:spPr>
        <p:txBody>
          <a:bodyPr lIns="34289" tIns="17144" rIns="34289" bIns="17144" anchor="ctr"/>
          <a:p>
            <a:pPr algn="ctr" fontAlgn="base"/>
            <a:endParaRPr lang="zh-CN" altLang="zh-CN" sz="675" strike="noStrike" noProof="1" dirty="0">
              <a:latin typeface="Arial" panose="020B0604020202020204" pitchFamily="34" charset="0"/>
              <a:ea typeface="宋体" panose="02010600030101010101" pitchFamily="2" charset="-122"/>
            </a:endParaRPr>
          </a:p>
        </p:txBody>
      </p:sp>
      <p:sp>
        <p:nvSpPr>
          <p:cNvPr id="22532" name="TextBox 51"/>
          <p:cNvSpPr/>
          <p:nvPr/>
        </p:nvSpPr>
        <p:spPr>
          <a:xfrm>
            <a:off x="2860675" y="2860675"/>
            <a:ext cx="5014913" cy="431800"/>
          </a:xfrm>
          <a:prstGeom prst="rect">
            <a:avLst/>
          </a:prstGeom>
          <a:noFill/>
          <a:ln w="9525">
            <a:noFill/>
          </a:ln>
        </p:spPr>
        <p:txBody>
          <a:bodyPr lIns="34289" tIns="17144" rIns="34289" bIns="17144" anchor="t" anchorCtr="0">
            <a:spAutoFit/>
          </a:bodyPr>
          <a:p>
            <a:pPr algn="ctr">
              <a:lnSpc>
                <a:spcPct val="130000"/>
              </a:lnSpc>
              <a:spcBef>
                <a:spcPts val="600"/>
              </a:spcBef>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以影响征信为由注销贷款记录诈骗</a:t>
            </a:r>
            <a:endParaRPr lang="zh-CN" altLang="en-US" sz="20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3" name="TextBox 51"/>
          <p:cNvSpPr/>
          <p:nvPr/>
        </p:nvSpPr>
        <p:spPr>
          <a:xfrm>
            <a:off x="85725" y="3197225"/>
            <a:ext cx="2492375" cy="1233488"/>
          </a:xfrm>
          <a:prstGeom prst="rect">
            <a:avLst/>
          </a:prstGeom>
          <a:solidFill>
            <a:srgbClr val="92D050"/>
          </a:solidFill>
          <a:ln w="9525">
            <a:noFill/>
          </a:ln>
        </p:spPr>
        <p:txBody>
          <a:bodyPr wrap="square" lIns="34289" tIns="17144" rIns="34289" bIns="17144" anchor="t" anchorCtr="0">
            <a:spAutoFit/>
          </a:bodyPr>
          <a:p>
            <a:pPr>
              <a:lnSpc>
                <a:spcPct val="130000"/>
              </a:lnSpc>
              <a:spcBef>
                <a:spcPts val="600"/>
              </a:spcBef>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在</a:t>
            </a:r>
            <a:r>
              <a:rPr lang="en-US" altLang="zh-CN" sz="20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90</a:t>
            </a:r>
            <a:r>
              <a:rPr lang="zh-CN" altLang="en-US" sz="20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00</a:t>
            </a:r>
            <a:r>
              <a:rPr lang="zh-CN" altLang="en-US" sz="20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后群体</a:t>
            </a: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和</a:t>
            </a:r>
            <a:r>
              <a:rPr lang="zh-CN" altLang="en-US" sz="20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应</a:t>
            </a:r>
            <a:r>
              <a:rPr lang="en-US" altLang="zh-CN" sz="20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往届毕业生</a:t>
            </a: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群体中比较高发</a:t>
            </a:r>
            <a:endParaRPr lang="zh-CN" altLang="en-US" sz="20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4" name="TextBox 51"/>
          <p:cNvSpPr/>
          <p:nvPr/>
        </p:nvSpPr>
        <p:spPr>
          <a:xfrm>
            <a:off x="2413000" y="4371975"/>
            <a:ext cx="5014913" cy="433388"/>
          </a:xfrm>
          <a:prstGeom prst="rect">
            <a:avLst/>
          </a:prstGeom>
          <a:noFill/>
          <a:ln w="9525">
            <a:noFill/>
          </a:ln>
        </p:spPr>
        <p:txBody>
          <a:bodyPr lIns="34289" tIns="17144" rIns="34289" bIns="17144" anchor="t" anchorCtr="0">
            <a:spAutoFit/>
          </a:bodyPr>
          <a:p>
            <a:pPr algn="ctr">
              <a:lnSpc>
                <a:spcPct val="130000"/>
              </a:lnSpc>
              <a:spcBef>
                <a:spcPts val="600"/>
              </a:spcBef>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接到此类电话</a:t>
            </a:r>
            <a:r>
              <a:rPr lang="zh-CN" altLang="en-US" sz="20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一律挂掉</a:t>
            </a: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，是诈骗！</a:t>
            </a:r>
            <a:endParaRPr lang="zh-CN" altLang="en-US" sz="20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箭头: 下 14"/>
          <p:cNvSpPr/>
          <p:nvPr/>
        </p:nvSpPr>
        <p:spPr>
          <a:xfrm>
            <a:off x="3060700" y="3508375"/>
            <a:ext cx="241300" cy="833438"/>
          </a:xfrm>
          <a:prstGeom prst="down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lIns="34289" tIns="17144" rIns="34289" bIns="17144" anchor="ctr"/>
          <a:p>
            <a:pPr marL="0" marR="0" lvl="0" indent="0" algn="ctr" defTabSz="914400" rtl="0" eaLnBrk="1" fontAlgn="base" latinLnBrk="0" hangingPunct="1">
              <a:lnSpc>
                <a:spcPct val="130000"/>
              </a:lnSpc>
              <a:spcBef>
                <a:spcPct val="0"/>
              </a:spcBef>
              <a:spcAft>
                <a:spcPct val="0"/>
              </a:spcAft>
              <a:buClrTx/>
              <a:buSzTx/>
              <a:buFont typeface="Arial" panose="020B0604020202020204" pitchFamily="34" charset="0"/>
              <a:buNone/>
              <a:defRPr/>
            </a:pPr>
            <a:endParaRPr kumimoji="0" lang="zh-CN" altLang="zh-CN" sz="450" b="0" i="0" u="none" strike="noStrike" kern="1200" cap="none" spc="0" normalizeH="0" baseline="0" noProof="1">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2536" name="TextBox 51"/>
          <p:cNvSpPr/>
          <p:nvPr/>
        </p:nvSpPr>
        <p:spPr>
          <a:xfrm>
            <a:off x="3419475" y="3435350"/>
            <a:ext cx="3946525" cy="752475"/>
          </a:xfrm>
          <a:prstGeom prst="rect">
            <a:avLst/>
          </a:prstGeom>
          <a:noFill/>
          <a:ln w="9525">
            <a:noFill/>
          </a:ln>
        </p:spPr>
        <p:txBody>
          <a:bodyPr wrap="square" lIns="34289" tIns="17144" rIns="34289" bIns="17144" anchor="t" anchorCtr="0">
            <a:spAutoFit/>
          </a:bodyPr>
          <a:p>
            <a:pPr algn="ctr">
              <a:lnSpc>
                <a:spcPct val="130000"/>
              </a:lnSpc>
              <a:spcBef>
                <a:spcPts val="600"/>
              </a:spcBef>
            </a:pPr>
            <a:r>
              <a:rPr lang="zh-CN" altLang="en-US" b="1" dirty="0">
                <a:latin typeface="微软雅黑" panose="020B0503020204020204" pitchFamily="34" charset="-122"/>
                <a:ea typeface="微软雅黑" panose="020B0503020204020204" pitchFamily="34" charset="-122"/>
                <a:sym typeface="微软雅黑" panose="020B0503020204020204" pitchFamily="34" charset="-122"/>
              </a:rPr>
              <a:t>以清空额度为由指引在各借贷平台进行</a:t>
            </a:r>
            <a:r>
              <a:rPr lang="zh-CN" altLang="en-US"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贷款</a:t>
            </a:r>
            <a:r>
              <a:rPr lang="zh-CN" altLang="en-US" b="1" dirty="0">
                <a:latin typeface="微软雅黑" panose="020B0503020204020204" pitchFamily="34" charset="-122"/>
                <a:ea typeface="微软雅黑" panose="020B0503020204020204" pitchFamily="34" charset="-122"/>
                <a:sym typeface="微软雅黑" panose="020B0503020204020204" pitchFamily="34" charset="-122"/>
              </a:rPr>
              <a:t>并转账</a:t>
            </a:r>
            <a:endParaRPr lang="zh-CN" altLang="en-US"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2537" name="图片 13" descr="2"/>
          <p:cNvPicPr>
            <a:picLocks noChangeAspect="1"/>
          </p:cNvPicPr>
          <p:nvPr>
            <p:custDataLst>
              <p:tags r:id="rId1"/>
            </p:custDataLst>
          </p:nvPr>
        </p:nvPicPr>
        <p:blipFill>
          <a:blip r:embed="rId2"/>
          <a:stretch>
            <a:fillRect/>
          </a:stretch>
        </p:blipFill>
        <p:spPr>
          <a:xfrm>
            <a:off x="7439025" y="2749550"/>
            <a:ext cx="1666875" cy="2130425"/>
          </a:xfrm>
          <a:prstGeom prst="rect">
            <a:avLst/>
          </a:prstGeom>
          <a:noFill/>
          <a:ln w="9525">
            <a:noFill/>
          </a:ln>
        </p:spPr>
      </p:pic>
      <p:pic>
        <p:nvPicPr>
          <p:cNvPr id="22538" name="图片 4" descr="C:/Users/Administrator/AppData/Local/Temp/picturecompress_20211215172424/output_22.pngoutput_22"/>
          <p:cNvPicPr>
            <a:picLocks noChangeAspect="1"/>
          </p:cNvPicPr>
          <p:nvPr/>
        </p:nvPicPr>
        <p:blipFill>
          <a:blip r:embed="rId3">
            <a:clrChange>
              <a:clrFrom>
                <a:srgbClr val="FFFFFF"/>
              </a:clrFrom>
              <a:clrTo>
                <a:srgbClr val="FFFFFF">
                  <a:alpha val="0"/>
                </a:srgbClr>
              </a:clrTo>
            </a:clrChange>
          </a:blip>
          <a:srcRect/>
          <a:stretch>
            <a:fillRect/>
          </a:stretch>
        </p:blipFill>
        <p:spPr>
          <a:xfrm flipH="1">
            <a:off x="6483350" y="628650"/>
            <a:ext cx="2660650" cy="1692275"/>
          </a:xfrm>
          <a:prstGeom prst="rect">
            <a:avLst/>
          </a:prstGeom>
          <a:noFill/>
          <a:ln w="9525">
            <a:noFill/>
          </a:ln>
        </p:spPr>
      </p:pic>
    </p:spTree>
  </p:cSld>
  <p:clrMapOvr>
    <a:masterClrMapping/>
  </p:clrMapOvr>
</p:sld>
</file>

<file path=ppt/tags/tag1.xml><?xml version="1.0" encoding="utf-8"?>
<p:tagLst xmlns:p="http://schemas.openxmlformats.org/presentationml/2006/main">
  <p:tag name="KSO_WM_UNIT_PLACING_PICTURE_USER_VIEWPORT" val="{&quot;height&quot;:3890,&quot;width&quot;:20275}"/>
</p:tagLst>
</file>

<file path=ppt/tags/tag10.xml><?xml version="1.0" encoding="utf-8"?>
<p:tagLst xmlns:p="http://schemas.openxmlformats.org/presentationml/2006/main">
  <p:tag name="KSO_WM_UNIT_HIGHLIGHT" val="0"/>
  <p:tag name="KSO_WM_UNIT_COMPATIBLE" val="0"/>
  <p:tag name="KSO_WM_DIAGRAM_GROUP_CODE" val="l1-1"/>
  <p:tag name="KSO_WM_UNIT_TYPE" val="l_z"/>
  <p:tag name="KSO_WM_UNIT_INDEX" val="1_3"/>
  <p:tag name="KSO_WM_UNIT_ID" val="custom20192214_4*l_z*1_3"/>
  <p:tag name="KSO_WM_TEMPLATE_CATEGORY" val="custom"/>
  <p:tag name="KSO_WM_TEMPLATE_INDEX" val="20192214"/>
  <p:tag name="KSO_WM_UNIT_LAYERLEVEL" val="1_1"/>
  <p:tag name="KSO_WM_TAG_VERSION" val="1.0"/>
  <p:tag name="KSO_WM_BEAUTIFY_FLAG" val="#wm#"/>
  <p:tag name="KSO_WM_UNIT_COLOR_SCHEME_SHAPE_ID" val="90"/>
  <p:tag name="KSO_WM_UNIT_COLOR_SCHEME_PARENT_PAGE" val="0_3"/>
  <p:tag name="KSO_WM_UNIT_DECOLORIZATION" val="1"/>
  <p:tag name="KSO_WM_UNIT_DIAGRAM_ISNUMVISUAL" val="0"/>
  <p:tag name="KSO_WM_UNIT_DIAGRAM_ISREFERUNIT" val="0"/>
  <p:tag name="KSO_WM_UNIT_LINE_FORE_SCHEMECOLOR_INDEX" val="13"/>
  <p:tag name="KSO_WM_UNIT_LINE_FILL_TYPE" val="2"/>
  <p:tag name="KSO_WM_UNIT_USESOURCEFORMAT_APPLY" val="1"/>
</p:tagLst>
</file>

<file path=ppt/tags/tag11.xml><?xml version="1.0" encoding="utf-8"?>
<p:tagLst xmlns:p="http://schemas.openxmlformats.org/presentationml/2006/main">
  <p:tag name="KSO_WM_UNIT_HIGHLIGHT" val="0"/>
  <p:tag name="KSO_WM_UNIT_COMPATIBLE" val="0"/>
  <p:tag name="KSO_WM_DIAGRAM_GROUP_CODE" val="l1-1"/>
  <p:tag name="KSO_WM_UNIT_ID" val="custom20192214_4*l_h_i*1_1_1"/>
  <p:tag name="KSO_WM_TEMPLATE_CATEGORY" val="custom"/>
  <p:tag name="KSO_WM_TEMPLATE_INDEX" val="20192214"/>
  <p:tag name="KSO_WM_UNIT_LAYERLEVEL" val="1_1_1"/>
  <p:tag name="KSO_WM_TAG_VERSION" val="1.0"/>
  <p:tag name="KSO_WM_BEAUTIFY_FLAG" val="#wm#"/>
  <p:tag name="KSO_WM_UNIT_TYPE" val="l_h_i"/>
  <p:tag name="KSO_WM_UNIT_INDEX" val="1_1_1"/>
  <p:tag name="KSO_WM_UNIT_COLOR_SCHEME_SHAPE_ID" val="14"/>
  <p:tag name="KSO_WM_UNIT_COLOR_SCHEME_PARENT_PAGE" val="0_5"/>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DIAGRAM_GROUP_CODE" val="l1-1"/>
  <p:tag name="KSO_WM_UNIT_ID" val="custom20192214_4*l_h_i*1_2_1"/>
  <p:tag name="KSO_WM_TEMPLATE_CATEGORY" val="custom"/>
  <p:tag name="KSO_WM_TEMPLATE_INDEX" val="20192214"/>
  <p:tag name="KSO_WM_UNIT_LAYERLEVEL" val="1_1_1"/>
  <p:tag name="KSO_WM_TAG_VERSION" val="1.0"/>
  <p:tag name="KSO_WM_BEAUTIFY_FLAG" val="#wm#"/>
  <p:tag name="KSO_WM_UNIT_TYPE" val="l_h_i"/>
  <p:tag name="KSO_WM_UNIT_INDEX" val="1_2_1"/>
  <p:tag name="KSO_WM_UNIT_COLOR_SCHEME_SHAPE_ID" val="68"/>
  <p:tag name="KSO_WM_UNIT_COLOR_SCHEME_PARENT_PAGE" val="0_5"/>
  <p:tag name="KSO_WM_UNIT_DIAGRAM_ISNUMVISUAL" val="0"/>
  <p:tag name="KSO_WM_UNIT_DIAGRAM_ISREFERUNIT" val="0"/>
  <p:tag name="KSO_WM_UNIT_FILL_FORE_SCHEMECOLOR_INDEX" val="10"/>
  <p:tag name="KSO_WM_UNIT_FILL_TYPE" val="1"/>
  <p:tag name="KSO_WM_UNIT_TEXT_FILL_FORE_SCHEMECOLOR_INDEX" val="14"/>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DIAGRAM_GROUP_CODE" val="l1-1"/>
  <p:tag name="KSO_WM_UNIT_ID" val="custom20192214_4*l_h_i*1_3_1"/>
  <p:tag name="KSO_WM_TEMPLATE_CATEGORY" val="custom"/>
  <p:tag name="KSO_WM_TEMPLATE_INDEX" val="20192214"/>
  <p:tag name="KSO_WM_UNIT_LAYERLEVEL" val="1_1_1"/>
  <p:tag name="KSO_WM_TAG_VERSION" val="1.0"/>
  <p:tag name="KSO_WM_BEAUTIFY_FLAG" val="#wm#"/>
  <p:tag name="KSO_WM_UNIT_TYPE" val="l_h_i"/>
  <p:tag name="KSO_WM_UNIT_INDEX" val="1_3_1"/>
  <p:tag name="KSO_WM_UNIT_COLOR_SCHEME_SHAPE_ID" val="72"/>
  <p:tag name="KSO_WM_UNIT_COLOR_SCHEME_PARENT_PAGE" val="0_5"/>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DIAGRAM_GROUP_CODE" val="l1-1"/>
  <p:tag name="KSO_WM_UNIT_ID" val="custom20192214_4*l_h_i*1_4_1"/>
  <p:tag name="KSO_WM_TEMPLATE_CATEGORY" val="custom"/>
  <p:tag name="KSO_WM_TEMPLATE_INDEX" val="20192214"/>
  <p:tag name="KSO_WM_UNIT_LAYERLEVEL" val="1_1_1"/>
  <p:tag name="KSO_WM_TAG_VERSION" val="1.0"/>
  <p:tag name="KSO_WM_BEAUTIFY_FLAG" val="#wm#"/>
  <p:tag name="KSO_WM_UNIT_TYPE" val="l_h_i"/>
  <p:tag name="KSO_WM_UNIT_INDEX" val="1_4_1"/>
  <p:tag name="KSO_WM_UNIT_COLOR_SCHEME_SHAPE_ID" val="76"/>
  <p:tag name="KSO_WM_UNIT_COLOR_SCHEME_PARENT_PAGE" val="0_5"/>
  <p:tag name="KSO_WM_UNIT_DIAGRAM_ISNUMVISUAL" val="0"/>
  <p:tag name="KSO_WM_UNIT_DIAGRAM_ISREFERUNIT" val="0"/>
  <p:tag name="KSO_WM_UNIT_FILL_FORE_SCHEMECOLOR_INDEX" val="10"/>
  <p:tag name="KSO_WM_UNIT_FILL_TYPE" val="1"/>
  <p:tag name="KSO_WM_UNIT_TEXT_FILL_FORE_SCHEMECOLOR_INDEX" val="14"/>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DIAGRAM_GROUP_CODE" val="l1-1"/>
  <p:tag name="KSO_WM_UNIT_TYPE" val="l_z"/>
  <p:tag name="KSO_WM_UNIT_INDEX" val="1_3"/>
  <p:tag name="KSO_WM_UNIT_ID" val="custom20192214_4*l_z*1_3"/>
  <p:tag name="KSO_WM_TEMPLATE_CATEGORY" val="custom"/>
  <p:tag name="KSO_WM_TEMPLATE_INDEX" val="20192214"/>
  <p:tag name="KSO_WM_UNIT_LAYERLEVEL" val="1_1"/>
  <p:tag name="KSO_WM_TAG_VERSION" val="1.0"/>
  <p:tag name="KSO_WM_BEAUTIFY_FLAG" val="#wm#"/>
  <p:tag name="KSO_WM_UNIT_COLOR_SCHEME_SHAPE_ID" val="90"/>
  <p:tag name="KSO_WM_UNIT_COLOR_SCHEME_PARENT_PAGE" val="0_3"/>
  <p:tag name="KSO_WM_UNIT_DECOLORIZATION" val="1"/>
  <p:tag name="KSO_WM_UNIT_DIAGRAM_ISNUMVISUAL" val="0"/>
  <p:tag name="KSO_WM_UNIT_DIAGRAM_ISREFERUNIT" val="0"/>
  <p:tag name="KSO_WM_UNIT_LINE_FORE_SCHEMECOLOR_INDEX" val="13"/>
  <p:tag name="KSO_WM_UNIT_LINE_FILL_TYPE" val="2"/>
  <p:tag name="KSO_WM_UNIT_USESOURCEFORMAT_APPLY" val="1"/>
</p:tagLst>
</file>

<file path=ppt/tags/tag16.xml><?xml version="1.0" encoding="utf-8"?>
<p:tagLst xmlns:p="http://schemas.openxmlformats.org/presentationml/2006/main">
  <p:tag name="KSO_WM_UNIT_HIGHLIGHT" val="0"/>
  <p:tag name="KSO_WM_UNIT_COMPATIBLE" val="0"/>
  <p:tag name="KSO_WM_DIAGRAM_GROUP_CODE" val="l1-1"/>
  <p:tag name="KSO_WM_UNIT_ID" val="custom20192214_4*l_h_i*1_4_1"/>
  <p:tag name="KSO_WM_TEMPLATE_CATEGORY" val="custom"/>
  <p:tag name="KSO_WM_TEMPLATE_INDEX" val="20192214"/>
  <p:tag name="KSO_WM_UNIT_LAYERLEVEL" val="1_1_1"/>
  <p:tag name="KSO_WM_TAG_VERSION" val="1.0"/>
  <p:tag name="KSO_WM_BEAUTIFY_FLAG" val="#wm#"/>
  <p:tag name="KSO_WM_UNIT_TYPE" val="l_h_i"/>
  <p:tag name="KSO_WM_UNIT_INDEX" val="1_4_1"/>
  <p:tag name="KSO_WM_UNIT_COLOR_SCHEME_SHAPE_ID" val="76"/>
  <p:tag name="KSO_WM_UNIT_COLOR_SCHEME_PARENT_PAGE" val="0_5"/>
  <p:tag name="KSO_WM_UNIT_DIAGRAM_ISNUMVISUAL" val="0"/>
  <p:tag name="KSO_WM_UNIT_DIAGRAM_ISREFERUNIT" val="0"/>
  <p:tag name="KSO_WM_UNIT_FILL_FORE_SCHEMECOLOR_INDEX" val="10"/>
  <p:tag name="KSO_WM_UNIT_FILL_TYPE" val="1"/>
  <p:tag name="KSO_WM_UNIT_TEXT_FILL_FORE_SCHEMECOLOR_INDEX" val="14"/>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DIAGRAM_GROUP_CODE" val="l1-1"/>
  <p:tag name="KSO_WM_UNIT_TYPE" val="l_z"/>
  <p:tag name="KSO_WM_UNIT_INDEX" val="1_3"/>
  <p:tag name="KSO_WM_UNIT_ID" val="custom20192214_4*l_z*1_3"/>
  <p:tag name="KSO_WM_TEMPLATE_CATEGORY" val="custom"/>
  <p:tag name="KSO_WM_TEMPLATE_INDEX" val="20192214"/>
  <p:tag name="KSO_WM_UNIT_LAYERLEVEL" val="1_1"/>
  <p:tag name="KSO_WM_TAG_VERSION" val="1.0"/>
  <p:tag name="KSO_WM_BEAUTIFY_FLAG" val="#wm#"/>
  <p:tag name="KSO_WM_UNIT_COLOR_SCHEME_SHAPE_ID" val="90"/>
  <p:tag name="KSO_WM_UNIT_COLOR_SCHEME_PARENT_PAGE" val="0_3"/>
  <p:tag name="KSO_WM_UNIT_DECOLORIZATION" val="1"/>
  <p:tag name="KSO_WM_UNIT_DIAGRAM_ISNUMVISUAL" val="0"/>
  <p:tag name="KSO_WM_UNIT_DIAGRAM_ISREFERUNIT" val="0"/>
  <p:tag name="KSO_WM_UNIT_LINE_FORE_SCHEMECOLOR_INDEX" val="13"/>
  <p:tag name="KSO_WM_UNIT_LINE_FILL_TYPE" val="2"/>
  <p:tag name="KSO_WM_UNIT_USESOURCEFORMAT_APPLY" val="1"/>
</p:tagLst>
</file>

<file path=ppt/tags/tag18.xml><?xml version="1.0" encoding="utf-8"?>
<p:tagLst xmlns:p="http://schemas.openxmlformats.org/presentationml/2006/main">
  <p:tag name="KSO_WM_UNIT_ISCONTENTSTITLE" val="0"/>
  <p:tag name="KSO_WM_UNIT_PRESET_TEXT" val="添加标题"/>
  <p:tag name="KSO_WM_UNIT_VALUE" val="19"/>
  <p:tag name="KSO_WM_UNIT_HIGHLIGHT" val="0"/>
  <p:tag name="KSO_WM_UNIT_COMPATIBLE" val="0"/>
  <p:tag name="KSO_WM_DIAGRAM_GROUP_CODE" val="l1-1"/>
  <p:tag name="KSO_WM_UNIT_TYPE" val="l_h_a"/>
  <p:tag name="KSO_WM_UNIT_INDEX" val="1_4_1"/>
  <p:tag name="KSO_WM_UNIT_ID" val="custom20192214_4*l_h_a*1_4_1"/>
  <p:tag name="KSO_WM_TEMPLATE_CATEGORY" val="custom"/>
  <p:tag name="KSO_WM_TEMPLATE_INDEX" val="20192214"/>
  <p:tag name="KSO_WM_UNIT_LAYERLEVEL" val="1_1_1"/>
  <p:tag name="KSO_WM_TAG_VERSION" val="1.0"/>
  <p:tag name="KSO_WM_BEAUTIFY_FLAG" val="#wm#"/>
  <p:tag name="KSO_WM_UNIT_COLOR_SCHEME_SHAPE_ID" val="78"/>
  <p:tag name="KSO_WM_UNIT_COLOR_SCHEME_PARENT_PAGE" val="0_3"/>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UNIT_PLACING_PICTURE_USER_VIEWPORT" val="{&quot;height&quot;:2908,&quot;width&quot;:2280}"/>
</p:tagLst>
</file>

<file path=ppt/tags/tag2.xml><?xml version="1.0" encoding="utf-8"?>
<p:tagLst xmlns:p="http://schemas.openxmlformats.org/presentationml/2006/main">
  <p:tag name="KSO_WM_UNIT_PLACING_PICTURE_USER_VIEWPORT" val="{&quot;height&quot;:3890,&quot;width&quot;:20275}"/>
</p:tagLst>
</file>

<file path=ppt/tags/tag20.xml><?xml version="1.0" encoding="utf-8"?>
<p:tagLst xmlns:p="http://schemas.openxmlformats.org/presentationml/2006/main">
  <p:tag name="KSO_WM_UNIT_PLACING_PICTURE_USER_VIEWPORT" val="{&quot;height&quot;:2908,&quot;width&quot;:2280}"/>
</p:tagLst>
</file>

<file path=ppt/tags/tag21.xml><?xml version="1.0" encoding="utf-8"?>
<p:tagLst xmlns:p="http://schemas.openxmlformats.org/presentationml/2006/main">
  <p:tag name="KSO_WM_UNIT_PLACING_PICTURE_USER_VIEWPORT" val="{&quot;height&quot;:2908,&quot;width&quot;:2280}"/>
</p:tagLst>
</file>

<file path=ppt/tags/tag22.xml><?xml version="1.0" encoding="utf-8"?>
<p:tagLst xmlns:p="http://schemas.openxmlformats.org/presentationml/2006/main">
  <p:tag name="KSO_WM_UNIT_PLACING_PICTURE_USER_VIEWPORT" val="{&quot;height&quot;:2908,&quot;width&quot;:2280}"/>
</p:tagLst>
</file>

<file path=ppt/tags/tag23.xml><?xml version="1.0" encoding="utf-8"?>
<p:tagLst xmlns:p="http://schemas.openxmlformats.org/presentationml/2006/main">
  <p:tag name="KSO_WM_UNIT_PLACING_PICTURE_USER_VIEWPORT" val="{&quot;height&quot;:2908,&quot;width&quot;:2280}"/>
</p:tagLst>
</file>

<file path=ppt/tags/tag24.xml><?xml version="1.0" encoding="utf-8"?>
<p:tagLst xmlns:p="http://schemas.openxmlformats.org/presentationml/2006/main">
  <p:tag name="KSO_WM_UNIT_PLACING_PICTURE_USER_VIEWPORT" val="{&quot;height&quot;:2908,&quot;width&quot;:2280}"/>
</p:tagLst>
</file>

<file path=ppt/tags/tag25.xml><?xml version="1.0" encoding="utf-8"?>
<p:tagLst xmlns:p="http://schemas.openxmlformats.org/presentationml/2006/main">
  <p:tag name="KSO_WM_UNIT_PLACING_PICTURE_USER_VIEWPORT" val="{&quot;height&quot;:3079,&quot;width&quot;:2171}"/>
</p:tagLst>
</file>

<file path=ppt/tags/tag26.xml><?xml version="1.0" encoding="utf-8"?>
<p:tagLst xmlns:p="http://schemas.openxmlformats.org/presentationml/2006/main">
  <p:tag name="KSO_WM_UNIT_TABLE_BEAUTIFY" val="smartTable{5d4c7f47-5aa1-44a6-b855-3ab579c1c626}"/>
</p:tagLst>
</file>

<file path=ppt/tags/tag27.xml><?xml version="1.0" encoding="utf-8"?>
<p:tagLst xmlns:p="http://schemas.openxmlformats.org/presentationml/2006/main">
  <p:tag name="KSO_WM_UNIT_TABLE_BEAUTIFY" val="smartTable{0996b54e-24f7-44db-bc45-6d34062f7ba7}"/>
</p:tagLst>
</file>

<file path=ppt/tags/tag3.xml><?xml version="1.0" encoding="utf-8"?>
<p:tagLst xmlns:p="http://schemas.openxmlformats.org/presentationml/2006/main">
  <p:tag name="KSO_WM_UNIT_PLACING_PICTURE_USER_VIEWPORT" val="{&quot;height&quot;:3890,&quot;width&quot;:20275}"/>
</p:tagLst>
</file>

<file path=ppt/tags/tag4.xml><?xml version="1.0" encoding="utf-8"?>
<p:tagLst xmlns:p="http://schemas.openxmlformats.org/presentationml/2006/main">
  <p:tag name="KSO_WM_UNIT_ISCONTENTSTITLE" val="0"/>
  <p:tag name="KSO_WM_UNIT_PRESET_TEXT" val="添加标题"/>
  <p:tag name="KSO_WM_UNIT_VALUE" val="19"/>
  <p:tag name="KSO_WM_UNIT_HIGHLIGHT" val="0"/>
  <p:tag name="KSO_WM_UNIT_COMPATIBLE" val="0"/>
  <p:tag name="KSO_WM_DIAGRAM_GROUP_CODE" val="l1-1"/>
  <p:tag name="KSO_WM_UNIT_TYPE" val="l_h_a"/>
  <p:tag name="KSO_WM_UNIT_INDEX" val="1_1_1"/>
  <p:tag name="KSO_WM_UNIT_ID" val="custom20192214_4*l_h_a*1_1_1"/>
  <p:tag name="KSO_WM_TEMPLATE_CATEGORY" val="custom"/>
  <p:tag name="KSO_WM_TEMPLATE_INDEX" val="20192214"/>
  <p:tag name="KSO_WM_UNIT_LAYERLEVEL" val="1_1_1"/>
  <p:tag name="KSO_WM_TAG_VERSION" val="1.0"/>
  <p:tag name="KSO_WM_BEAUTIFY_FLAG" val="#wm#"/>
  <p:tag name="KSO_WM_UNIT_COLOR_SCHEME_SHAPE_ID" val="32"/>
  <p:tag name="KSO_WM_UNIT_COLOR_SCHEME_PARENT_PAGE" val="0_3"/>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ISCONTENTSTITLE" val="0"/>
  <p:tag name="KSO_WM_UNIT_PRESET_TEXT" val="添加标题"/>
  <p:tag name="KSO_WM_UNIT_VALUE" val="19"/>
  <p:tag name="KSO_WM_UNIT_HIGHLIGHT" val="0"/>
  <p:tag name="KSO_WM_UNIT_COMPATIBLE" val="0"/>
  <p:tag name="KSO_WM_DIAGRAM_GROUP_CODE" val="l1-1"/>
  <p:tag name="KSO_WM_UNIT_TYPE" val="l_h_a"/>
  <p:tag name="KSO_WM_UNIT_INDEX" val="1_2_1"/>
  <p:tag name="KSO_WM_UNIT_ID" val="custom20192214_4*l_h_a*1_2_1"/>
  <p:tag name="KSO_WM_TEMPLATE_CATEGORY" val="custom"/>
  <p:tag name="KSO_WM_TEMPLATE_INDEX" val="20192214"/>
  <p:tag name="KSO_WM_UNIT_LAYERLEVEL" val="1_1_1"/>
  <p:tag name="KSO_WM_TAG_VERSION" val="1.0"/>
  <p:tag name="KSO_WM_BEAUTIFY_FLAG" val="#wm#"/>
  <p:tag name="KSO_WM_UNIT_COLOR_SCHEME_SHAPE_ID" val="70"/>
  <p:tag name="KSO_WM_UNIT_COLOR_SCHEME_PARENT_PAGE" val="0_3"/>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ISCONTENTSTITLE" val="0"/>
  <p:tag name="KSO_WM_UNIT_PRESET_TEXT" val="添加标题"/>
  <p:tag name="KSO_WM_UNIT_VALUE" val="19"/>
  <p:tag name="KSO_WM_UNIT_HIGHLIGHT" val="0"/>
  <p:tag name="KSO_WM_UNIT_COMPATIBLE" val="0"/>
  <p:tag name="KSO_WM_DIAGRAM_GROUP_CODE" val="l1-1"/>
  <p:tag name="KSO_WM_UNIT_TYPE" val="l_h_a"/>
  <p:tag name="KSO_WM_UNIT_INDEX" val="1_3_1"/>
  <p:tag name="KSO_WM_UNIT_ID" val="custom20192214_4*l_h_a*1_3_1"/>
  <p:tag name="KSO_WM_TEMPLATE_CATEGORY" val="custom"/>
  <p:tag name="KSO_WM_TEMPLATE_INDEX" val="20192214"/>
  <p:tag name="KSO_WM_UNIT_LAYERLEVEL" val="1_1_1"/>
  <p:tag name="KSO_WM_TAG_VERSION" val="1.0"/>
  <p:tag name="KSO_WM_BEAUTIFY_FLAG" val="#wm#"/>
  <p:tag name="KSO_WM_UNIT_COLOR_SCHEME_SHAPE_ID" val="74"/>
  <p:tag name="KSO_WM_UNIT_COLOR_SCHEME_PARENT_PAGE" val="0_3"/>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UNIT_ISCONTENTSTITLE" val="0"/>
  <p:tag name="KSO_WM_UNIT_PRESET_TEXT" val="添加标题"/>
  <p:tag name="KSO_WM_UNIT_VALUE" val="19"/>
  <p:tag name="KSO_WM_UNIT_HIGHLIGHT" val="0"/>
  <p:tag name="KSO_WM_UNIT_COMPATIBLE" val="0"/>
  <p:tag name="KSO_WM_DIAGRAM_GROUP_CODE" val="l1-1"/>
  <p:tag name="KSO_WM_UNIT_TYPE" val="l_h_a"/>
  <p:tag name="KSO_WM_UNIT_INDEX" val="1_4_1"/>
  <p:tag name="KSO_WM_UNIT_ID" val="custom20192214_4*l_h_a*1_4_1"/>
  <p:tag name="KSO_WM_TEMPLATE_CATEGORY" val="custom"/>
  <p:tag name="KSO_WM_TEMPLATE_INDEX" val="20192214"/>
  <p:tag name="KSO_WM_UNIT_LAYERLEVEL" val="1_1_1"/>
  <p:tag name="KSO_WM_TAG_VERSION" val="1.0"/>
  <p:tag name="KSO_WM_BEAUTIFY_FLAG" val="#wm#"/>
  <p:tag name="KSO_WM_UNIT_COLOR_SCHEME_SHAPE_ID" val="78"/>
  <p:tag name="KSO_WM_UNIT_COLOR_SCHEME_PARENT_PAGE" val="0_3"/>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DIAGRAM_GROUP_CODE" val="l1-1"/>
  <p:tag name="KSO_WM_UNIT_TYPE" val="l_z"/>
  <p:tag name="KSO_WM_UNIT_INDEX" val="1_1"/>
  <p:tag name="KSO_WM_UNIT_ID" val="custom20192214_4*l_z*1_1"/>
  <p:tag name="KSO_WM_TEMPLATE_CATEGORY" val="custom"/>
  <p:tag name="KSO_WM_TEMPLATE_INDEX" val="20192214"/>
  <p:tag name="KSO_WM_UNIT_LAYERLEVEL" val="1_1"/>
  <p:tag name="KSO_WM_TAG_VERSION" val="1.0"/>
  <p:tag name="KSO_WM_BEAUTIFY_FLAG" val="#wm#"/>
  <p:tag name="KSO_WM_UNIT_COLOR_SCHEME_SHAPE_ID" val="88"/>
  <p:tag name="KSO_WM_UNIT_COLOR_SCHEME_PARENT_PAGE" val="0_3"/>
  <p:tag name="KSO_WM_UNIT_DECOLORIZATION" val="1"/>
  <p:tag name="KSO_WM_UNIT_DIAGRAM_ISNUMVISUAL" val="0"/>
  <p:tag name="KSO_WM_UNIT_DIAGRAM_ISREFERUNIT" val="0"/>
  <p:tag name="KSO_WM_UNIT_LINE_FORE_SCHEMECOLOR_INDEX" val="13"/>
  <p:tag name="KSO_WM_UNIT_LINE_FILL_TYPE" val="2"/>
  <p:tag name="KSO_WM_UNIT_USESOURCEFORMAT_APPLY" val="1"/>
</p:tagLst>
</file>

<file path=ppt/tags/tag9.xml><?xml version="1.0" encoding="utf-8"?>
<p:tagLst xmlns:p="http://schemas.openxmlformats.org/presentationml/2006/main">
  <p:tag name="KSO_WM_UNIT_HIGHLIGHT" val="0"/>
  <p:tag name="KSO_WM_UNIT_COMPATIBLE" val="0"/>
  <p:tag name="KSO_WM_DIAGRAM_GROUP_CODE" val="l1-1"/>
  <p:tag name="KSO_WM_UNIT_TYPE" val="l_z"/>
  <p:tag name="KSO_WM_UNIT_INDEX" val="1_2"/>
  <p:tag name="KSO_WM_UNIT_ID" val="custom20192214_4*l_z*1_2"/>
  <p:tag name="KSO_WM_TEMPLATE_CATEGORY" val="custom"/>
  <p:tag name="KSO_WM_TEMPLATE_INDEX" val="20192214"/>
  <p:tag name="KSO_WM_UNIT_LAYERLEVEL" val="1_1"/>
  <p:tag name="KSO_WM_TAG_VERSION" val="1.0"/>
  <p:tag name="KSO_WM_BEAUTIFY_FLAG" val="#wm#"/>
  <p:tag name="KSO_WM_UNIT_COLOR_SCHEME_SHAPE_ID" val="89"/>
  <p:tag name="KSO_WM_UNIT_COLOR_SCHEME_PARENT_PAGE" val="0_3"/>
  <p:tag name="KSO_WM_UNIT_DECOLORIZATION" val="1"/>
  <p:tag name="KSO_WM_UNIT_DIAGRAM_ISNUMVISUAL" val="0"/>
  <p:tag name="KSO_WM_UNIT_DIAGRAM_ISREFERUNIT" val="0"/>
  <p:tag name="KSO_WM_UNIT_LINE_FORE_SCHEMECOLOR_INDEX" val="13"/>
  <p:tag name="KSO_WM_UNIT_LINE_FILL_TYPE" val="2"/>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5557</Words>
  <Application>WPS 演示</Application>
  <PresentationFormat>全屏显示(16:9)</PresentationFormat>
  <Paragraphs>468</Paragraphs>
  <Slides>29</Slides>
  <Notes>2</Notes>
  <HiddenSlides>0</HiddenSlides>
  <MMClips>0</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1</vt:i4>
      </vt:variant>
      <vt:variant>
        <vt:lpstr>幻灯片标题</vt:lpstr>
      </vt:variant>
      <vt:variant>
        <vt:i4>29</vt:i4>
      </vt:variant>
    </vt:vector>
  </HeadingPairs>
  <TitlesOfParts>
    <vt:vector size="45" baseType="lpstr">
      <vt:lpstr>Arial</vt:lpstr>
      <vt:lpstr>宋体</vt:lpstr>
      <vt:lpstr>Wingdings</vt:lpstr>
      <vt:lpstr>Calibri</vt:lpstr>
      <vt:lpstr>黑体</vt:lpstr>
      <vt:lpstr>华文行楷</vt:lpstr>
      <vt:lpstr>Times New Roman</vt:lpstr>
      <vt:lpstr>微软雅黑</vt:lpstr>
      <vt:lpstr>Wingdings</vt:lpstr>
      <vt:lpstr>Calibri</vt:lpstr>
      <vt:lpstr>Arial Unicode MS</vt:lpstr>
      <vt:lpstr>PMingLiU</vt:lpstr>
      <vt:lpstr>Segoe Print</vt:lpstr>
      <vt:lpstr>Office 主题</vt:lpstr>
      <vt:lpstr>1_Office 主题</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广东建设职业技术学院保卫部</dc:creator>
  <cp:lastModifiedBy>JIMLIN</cp:lastModifiedBy>
  <cp:revision>153</cp:revision>
  <dcterms:created xsi:type="dcterms:W3CDTF">2016-04-27T05:51:00Z</dcterms:created>
  <dcterms:modified xsi:type="dcterms:W3CDTF">2021-12-15T09:30:38Z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ICV">
    <vt:lpwstr>CDA1262A6FAD421185B58542FE132D4E</vt:lpwstr>
  </property>
</Properties>
</file>